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M Sans" charset="1" panose="00000000000000000000"/>
      <p:regular r:id="rId17"/>
    </p:embeddedFont>
    <p:embeddedFont>
      <p:font typeface="DM Sans Bold" charset="1" panose="00000000000000000000"/>
      <p:regular r:id="rId18"/>
    </p:embeddedFont>
    <p:embeddedFont>
      <p:font typeface="Podkova Ultra-Bold" charset="1" panose="00000900000000000000"/>
      <p:regular r:id="rId23"/>
    </p:embeddedFont>
    <p:embeddedFont>
      <p:font typeface="DM Serif Display" charset="1" panose="00000000000000000000"/>
      <p:regular r:id="rId24"/>
    </p:embeddedFont>
    <p:embeddedFont>
      <p:font typeface="Yeseva On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notesSlides/notesSlide2.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fonts/font27.fntdata" Type="http://schemas.openxmlformats.org/officeDocument/2006/relationships/font"/><Relationship Id="rId28" Target="notesSlides/notesSlide5.xml" Type="http://schemas.openxmlformats.org/officeDocument/2006/relationships/notesSlide"/><Relationship Id="rId29" Target="notesSlides/notesSlide6.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-Interested in dentistry; something to talk about when getting an interview</a:t>
            </a:r>
          </a:p>
          <a:p>
            <a:r>
              <a:rPr lang="en-US"/>
              <a:t>-The research itself was conducted in India, and they wanted to see the microbiome of patients with no teeth in diabetic patients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Saliva sample was collected a year ago in May from 4 different patients, and this was done pre and post treatment. Treatment was not specified when doing my research. I used Qiime through my terminal to be able to analyze and interpret the microbiome in the oral health of the patients, by using the data that was sequence through ILLUMINA. Important to mention that these sequences were paired-end sequences. Qiime helped me demultiplex the data by separating it and sorting it accordingly. Qiime was able to remove any low quality regions from the dat so my results could come out clear  and easy to interpret. It also created visualizations where i was able to analyze the taxonomy found in the patients as well as the alpha and beta diversity of the microbiome.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Top hits sorted by confidence </a:t>
            </a:r>
          </a:p>
          <a:p>
            <a:r>
              <a:rPr lang="en-US"/>
              <a:t>Strep, Pasteurellaceae, Actinobacteria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Species level, patient (pre and post)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difference between shannnon and observed features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percentage next to each axis label shows how much of the total variation is explained by that axis.</a:t>
            </a:r>
          </a:p>
          <a:p>
            <a:r>
              <a:rPr lang="en-US"/>
              <a:t/>
            </a:r>
          </a:p>
          <a:p>
            <a:r>
              <a:rPr lang="en-US"/>
              <a:t>Sample Positioning: Samples closer together on the plot are more similar, while those further apart are more dissimilar.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2" Target="../notesSlides/notesSlide3.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4.png" Type="http://schemas.openxmlformats.org/officeDocument/2006/relationships/image"/><Relationship Id="rId2" Target="../notesSlides/notesSlide4.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586473" y="3051231"/>
            <a:ext cx="11115054" cy="3286842"/>
            <a:chOff x="0" y="0"/>
            <a:chExt cx="2927422" cy="865670"/>
          </a:xfrm>
        </p:grpSpPr>
        <p:sp>
          <p:nvSpPr>
            <p:cNvPr name="Freeform 3" id="3"/>
            <p:cNvSpPr/>
            <p:nvPr/>
          </p:nvSpPr>
          <p:spPr>
            <a:xfrm flipH="false" flipV="false" rot="0">
              <a:off x="0" y="0"/>
              <a:ext cx="2927422" cy="865670"/>
            </a:xfrm>
            <a:custGeom>
              <a:avLst/>
              <a:gdLst/>
              <a:ahLst/>
              <a:cxnLst/>
              <a:rect r="r" b="b" t="t" l="l"/>
              <a:pathLst>
                <a:path h="865670" w="2927422">
                  <a:moveTo>
                    <a:pt x="69653" y="0"/>
                  </a:moveTo>
                  <a:lnTo>
                    <a:pt x="2857769" y="0"/>
                  </a:lnTo>
                  <a:cubicBezTo>
                    <a:pt x="2876242" y="0"/>
                    <a:pt x="2893959" y="7338"/>
                    <a:pt x="2907021" y="20401"/>
                  </a:cubicBezTo>
                  <a:cubicBezTo>
                    <a:pt x="2920083" y="33463"/>
                    <a:pt x="2927422" y="51180"/>
                    <a:pt x="2927422" y="69653"/>
                  </a:cubicBezTo>
                  <a:lnTo>
                    <a:pt x="2927422" y="796018"/>
                  </a:lnTo>
                  <a:cubicBezTo>
                    <a:pt x="2927422" y="814491"/>
                    <a:pt x="2920083" y="832207"/>
                    <a:pt x="2907021" y="845270"/>
                  </a:cubicBezTo>
                  <a:cubicBezTo>
                    <a:pt x="2893959" y="858332"/>
                    <a:pt x="2876242" y="865670"/>
                    <a:pt x="2857769" y="865670"/>
                  </a:cubicBezTo>
                  <a:lnTo>
                    <a:pt x="69653" y="865670"/>
                  </a:lnTo>
                  <a:cubicBezTo>
                    <a:pt x="51180" y="865670"/>
                    <a:pt x="33463" y="858332"/>
                    <a:pt x="20401" y="845270"/>
                  </a:cubicBezTo>
                  <a:cubicBezTo>
                    <a:pt x="7338" y="832207"/>
                    <a:pt x="0" y="814491"/>
                    <a:pt x="0" y="796018"/>
                  </a:cubicBezTo>
                  <a:lnTo>
                    <a:pt x="0" y="69653"/>
                  </a:lnTo>
                  <a:cubicBezTo>
                    <a:pt x="0" y="51180"/>
                    <a:pt x="7338" y="33463"/>
                    <a:pt x="20401" y="20401"/>
                  </a:cubicBezTo>
                  <a:cubicBezTo>
                    <a:pt x="33463" y="7338"/>
                    <a:pt x="51180" y="0"/>
                    <a:pt x="69653" y="0"/>
                  </a:cubicBezTo>
                  <a:close/>
                </a:path>
              </a:pathLst>
            </a:custGeom>
            <a:solidFill>
              <a:srgbClr val="DDDCCA"/>
            </a:solidFill>
          </p:spPr>
        </p:sp>
        <p:sp>
          <p:nvSpPr>
            <p:cNvPr name="TextBox 4" id="4"/>
            <p:cNvSpPr txBox="true"/>
            <p:nvPr/>
          </p:nvSpPr>
          <p:spPr>
            <a:xfrm>
              <a:off x="0" y="-38100"/>
              <a:ext cx="2927422" cy="90377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506662">
            <a:off x="-1152334" y="-1686116"/>
            <a:ext cx="4927391" cy="5429632"/>
          </a:xfrm>
          <a:custGeom>
            <a:avLst/>
            <a:gdLst/>
            <a:ahLst/>
            <a:cxnLst/>
            <a:rect r="r" b="b" t="t" l="l"/>
            <a:pathLst>
              <a:path h="5429632" w="4927391">
                <a:moveTo>
                  <a:pt x="0" y="0"/>
                </a:moveTo>
                <a:lnTo>
                  <a:pt x="4927391" y="0"/>
                </a:lnTo>
                <a:lnTo>
                  <a:pt x="4927391" y="5429632"/>
                </a:lnTo>
                <a:lnTo>
                  <a:pt x="0" y="542963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2700000">
            <a:off x="-993030" y="6594459"/>
            <a:ext cx="6249480" cy="5327682"/>
          </a:xfrm>
          <a:custGeom>
            <a:avLst/>
            <a:gdLst/>
            <a:ahLst/>
            <a:cxnLst/>
            <a:rect r="r" b="b" t="t" l="l"/>
            <a:pathLst>
              <a:path h="5327682" w="6249480">
                <a:moveTo>
                  <a:pt x="6249480" y="0"/>
                </a:moveTo>
                <a:lnTo>
                  <a:pt x="0" y="0"/>
                </a:lnTo>
                <a:lnTo>
                  <a:pt x="0" y="5327682"/>
                </a:lnTo>
                <a:lnTo>
                  <a:pt x="6249480" y="5327682"/>
                </a:lnTo>
                <a:lnTo>
                  <a:pt x="624948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676928">
            <a:off x="14642836" y="-1923451"/>
            <a:ext cx="5232927" cy="6708881"/>
          </a:xfrm>
          <a:custGeom>
            <a:avLst/>
            <a:gdLst/>
            <a:ahLst/>
            <a:cxnLst/>
            <a:rect r="r" b="b" t="t" l="l"/>
            <a:pathLst>
              <a:path h="6708881" w="5232927">
                <a:moveTo>
                  <a:pt x="0" y="0"/>
                </a:moveTo>
                <a:lnTo>
                  <a:pt x="5232928" y="0"/>
                </a:lnTo>
                <a:lnTo>
                  <a:pt x="5232928" y="6708880"/>
                </a:lnTo>
                <a:lnTo>
                  <a:pt x="0" y="6708880"/>
                </a:lnTo>
                <a:lnTo>
                  <a:pt x="0" y="0"/>
                </a:lnTo>
                <a:close/>
              </a:path>
            </a:pathLst>
          </a:custGeom>
          <a:blipFill>
            <a:blip r:embed="rId6">
              <a:alphaModFix amt="40000"/>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406821" y="5450498"/>
            <a:ext cx="5704958" cy="5384054"/>
          </a:xfrm>
          <a:custGeom>
            <a:avLst/>
            <a:gdLst/>
            <a:ahLst/>
            <a:cxnLst/>
            <a:rect r="r" b="b" t="t" l="l"/>
            <a:pathLst>
              <a:path h="5384054" w="5704958">
                <a:moveTo>
                  <a:pt x="0" y="0"/>
                </a:moveTo>
                <a:lnTo>
                  <a:pt x="5704958" y="0"/>
                </a:lnTo>
                <a:lnTo>
                  <a:pt x="5704958" y="5384053"/>
                </a:lnTo>
                <a:lnTo>
                  <a:pt x="0" y="5384053"/>
                </a:lnTo>
                <a:lnTo>
                  <a:pt x="0" y="0"/>
                </a:lnTo>
                <a:close/>
              </a:path>
            </a:pathLst>
          </a:custGeom>
          <a:blipFill>
            <a:blip r:embed="rId8">
              <a:alphaModFix amt="40000"/>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840438" y="7123943"/>
            <a:ext cx="6607124" cy="3391657"/>
          </a:xfrm>
          <a:custGeom>
            <a:avLst/>
            <a:gdLst/>
            <a:ahLst/>
            <a:cxnLst/>
            <a:rect r="r" b="b" t="t" l="l"/>
            <a:pathLst>
              <a:path h="3391657" w="6607124">
                <a:moveTo>
                  <a:pt x="0" y="0"/>
                </a:moveTo>
                <a:lnTo>
                  <a:pt x="6607124" y="0"/>
                </a:lnTo>
                <a:lnTo>
                  <a:pt x="6607124" y="3391657"/>
                </a:lnTo>
                <a:lnTo>
                  <a:pt x="0" y="3391657"/>
                </a:lnTo>
                <a:lnTo>
                  <a:pt x="0" y="0"/>
                </a:lnTo>
                <a:close/>
              </a:path>
            </a:pathLst>
          </a:custGeom>
          <a:blipFill>
            <a:blip r:embed="rId10">
              <a:alphaModFix amt="4000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523853" y="2065450"/>
            <a:ext cx="7240294" cy="542925"/>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DDDCCA"/>
                </a:solidFill>
                <a:latin typeface="DM Sans"/>
              </a:rPr>
              <a:t>ANA PEREZ</a:t>
            </a:r>
          </a:p>
        </p:txBody>
      </p:sp>
      <p:sp>
        <p:nvSpPr>
          <p:cNvPr name="TextBox 11" id="11"/>
          <p:cNvSpPr txBox="true"/>
          <p:nvPr/>
        </p:nvSpPr>
        <p:spPr>
          <a:xfrm rot="0">
            <a:off x="4861637" y="3395143"/>
            <a:ext cx="8564726" cy="2942931"/>
          </a:xfrm>
          <a:prstGeom prst="rect">
            <a:avLst/>
          </a:prstGeom>
        </p:spPr>
        <p:txBody>
          <a:bodyPr anchor="t" rtlCol="false" tIns="0" lIns="0" bIns="0" rIns="0">
            <a:spAutoFit/>
          </a:bodyPr>
          <a:lstStyle/>
          <a:p>
            <a:pPr algn="ctr">
              <a:lnSpc>
                <a:spcPts val="11679"/>
              </a:lnSpc>
              <a:spcBef>
                <a:spcPct val="0"/>
              </a:spcBef>
            </a:pPr>
            <a:r>
              <a:rPr lang="en-US" sz="9733">
                <a:solidFill>
                  <a:srgbClr val="233D25"/>
                </a:solidFill>
                <a:latin typeface="DM Sans Bold"/>
              </a:rPr>
              <a:t>MICROBIOME REPORT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844246" y="143563"/>
            <a:ext cx="11978510" cy="1174292"/>
            <a:chOff x="0" y="0"/>
            <a:chExt cx="2920230" cy="286280"/>
          </a:xfrm>
        </p:grpSpPr>
        <p:sp>
          <p:nvSpPr>
            <p:cNvPr name="Freeform 3" id="3"/>
            <p:cNvSpPr/>
            <p:nvPr/>
          </p:nvSpPr>
          <p:spPr>
            <a:xfrm flipH="false" flipV="false" rot="0">
              <a:off x="0" y="0"/>
              <a:ext cx="2920230" cy="286280"/>
            </a:xfrm>
            <a:custGeom>
              <a:avLst/>
              <a:gdLst/>
              <a:ahLst/>
              <a:cxnLst/>
              <a:rect r="r" b="b" t="t" l="l"/>
              <a:pathLst>
                <a:path h="286280" w="2920230">
                  <a:moveTo>
                    <a:pt x="32962" y="0"/>
                  </a:moveTo>
                  <a:lnTo>
                    <a:pt x="2887268" y="0"/>
                  </a:lnTo>
                  <a:cubicBezTo>
                    <a:pt x="2905472" y="0"/>
                    <a:pt x="2920230" y="14758"/>
                    <a:pt x="2920230" y="32962"/>
                  </a:cubicBezTo>
                  <a:lnTo>
                    <a:pt x="2920230" y="253317"/>
                  </a:lnTo>
                  <a:cubicBezTo>
                    <a:pt x="2920230" y="271522"/>
                    <a:pt x="2905472" y="286280"/>
                    <a:pt x="2887268" y="286280"/>
                  </a:cubicBezTo>
                  <a:lnTo>
                    <a:pt x="32962" y="286280"/>
                  </a:lnTo>
                  <a:cubicBezTo>
                    <a:pt x="14758" y="286280"/>
                    <a:pt x="0" y="271522"/>
                    <a:pt x="0" y="253317"/>
                  </a:cubicBezTo>
                  <a:lnTo>
                    <a:pt x="0" y="32962"/>
                  </a:lnTo>
                  <a:cubicBezTo>
                    <a:pt x="0" y="14758"/>
                    <a:pt x="14758" y="0"/>
                    <a:pt x="32962" y="0"/>
                  </a:cubicBezTo>
                  <a:close/>
                </a:path>
              </a:pathLst>
            </a:custGeom>
            <a:solidFill>
              <a:srgbClr val="DDDCCA"/>
            </a:solidFill>
            <a:ln cap="rnd">
              <a:noFill/>
              <a:prstDash val="solid"/>
              <a:round/>
            </a:ln>
          </p:spPr>
        </p:sp>
        <p:sp>
          <p:nvSpPr>
            <p:cNvPr name="TextBox 4" id="4"/>
            <p:cNvSpPr txBox="true"/>
            <p:nvPr/>
          </p:nvSpPr>
          <p:spPr>
            <a:xfrm>
              <a:off x="0" y="-47625"/>
              <a:ext cx="2920230" cy="3339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1196583"/>
            <a:ext cx="3522237" cy="1111809"/>
            <a:chOff x="0" y="0"/>
            <a:chExt cx="858683" cy="271047"/>
          </a:xfrm>
        </p:grpSpPr>
        <p:sp>
          <p:nvSpPr>
            <p:cNvPr name="Freeform 6" id="6"/>
            <p:cNvSpPr/>
            <p:nvPr/>
          </p:nvSpPr>
          <p:spPr>
            <a:xfrm flipH="false" flipV="false" rot="0">
              <a:off x="0" y="0"/>
              <a:ext cx="858683" cy="271047"/>
            </a:xfrm>
            <a:custGeom>
              <a:avLst/>
              <a:gdLst/>
              <a:ahLst/>
              <a:cxnLst/>
              <a:rect r="r" b="b" t="t" l="l"/>
              <a:pathLst>
                <a:path h="271047" w="858683">
                  <a:moveTo>
                    <a:pt x="112099" y="0"/>
                  </a:moveTo>
                  <a:lnTo>
                    <a:pt x="746584" y="0"/>
                  </a:lnTo>
                  <a:cubicBezTo>
                    <a:pt x="776315" y="0"/>
                    <a:pt x="804827" y="11810"/>
                    <a:pt x="825850" y="32833"/>
                  </a:cubicBezTo>
                  <a:cubicBezTo>
                    <a:pt x="846873" y="53856"/>
                    <a:pt x="858683" y="82368"/>
                    <a:pt x="858683" y="112099"/>
                  </a:cubicBezTo>
                  <a:lnTo>
                    <a:pt x="858683" y="158948"/>
                  </a:lnTo>
                  <a:cubicBezTo>
                    <a:pt x="858683" y="188679"/>
                    <a:pt x="846873" y="217191"/>
                    <a:pt x="825850" y="238214"/>
                  </a:cubicBezTo>
                  <a:cubicBezTo>
                    <a:pt x="804827" y="259237"/>
                    <a:pt x="776315" y="271047"/>
                    <a:pt x="746584" y="271047"/>
                  </a:cubicBezTo>
                  <a:lnTo>
                    <a:pt x="112099" y="271047"/>
                  </a:lnTo>
                  <a:cubicBezTo>
                    <a:pt x="82368" y="271047"/>
                    <a:pt x="53856" y="259237"/>
                    <a:pt x="32833" y="238214"/>
                  </a:cubicBezTo>
                  <a:cubicBezTo>
                    <a:pt x="11810" y="217191"/>
                    <a:pt x="0" y="188679"/>
                    <a:pt x="0" y="158948"/>
                  </a:cubicBezTo>
                  <a:lnTo>
                    <a:pt x="0" y="112099"/>
                  </a:lnTo>
                  <a:cubicBezTo>
                    <a:pt x="0" y="82368"/>
                    <a:pt x="11810" y="53856"/>
                    <a:pt x="32833" y="32833"/>
                  </a:cubicBezTo>
                  <a:cubicBezTo>
                    <a:pt x="53856" y="11810"/>
                    <a:pt x="82368" y="0"/>
                    <a:pt x="112099" y="0"/>
                  </a:cubicBezTo>
                  <a:close/>
                </a:path>
              </a:pathLst>
            </a:custGeom>
            <a:solidFill>
              <a:srgbClr val="DDDCCA"/>
            </a:solidFill>
            <a:ln cap="rnd">
              <a:noFill/>
              <a:prstDash val="solid"/>
              <a:round/>
            </a:ln>
          </p:spPr>
        </p:sp>
        <p:sp>
          <p:nvSpPr>
            <p:cNvPr name="TextBox 7" id="7"/>
            <p:cNvSpPr txBox="true"/>
            <p:nvPr/>
          </p:nvSpPr>
          <p:spPr>
            <a:xfrm>
              <a:off x="0" y="-47625"/>
              <a:ext cx="858683" cy="31867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522237" y="2028539"/>
            <a:ext cx="14290012" cy="7722561"/>
          </a:xfrm>
          <a:custGeom>
            <a:avLst/>
            <a:gdLst/>
            <a:ahLst/>
            <a:cxnLst/>
            <a:rect r="r" b="b" t="t" l="l"/>
            <a:pathLst>
              <a:path h="7722561" w="14290012">
                <a:moveTo>
                  <a:pt x="0" y="0"/>
                </a:moveTo>
                <a:lnTo>
                  <a:pt x="14290012" y="0"/>
                </a:lnTo>
                <a:lnTo>
                  <a:pt x="14290012" y="7722561"/>
                </a:lnTo>
                <a:lnTo>
                  <a:pt x="0" y="7722561"/>
                </a:lnTo>
                <a:lnTo>
                  <a:pt x="0" y="0"/>
                </a:lnTo>
                <a:close/>
              </a:path>
            </a:pathLst>
          </a:custGeom>
          <a:blipFill>
            <a:blip r:embed="rId3"/>
            <a:stretch>
              <a:fillRect l="0" t="0" r="0" b="0"/>
            </a:stretch>
          </a:blipFill>
        </p:spPr>
      </p:sp>
      <p:sp>
        <p:nvSpPr>
          <p:cNvPr name="TextBox 9" id="9"/>
          <p:cNvSpPr txBox="true"/>
          <p:nvPr/>
        </p:nvSpPr>
        <p:spPr>
          <a:xfrm rot="0">
            <a:off x="4130108" y="264834"/>
            <a:ext cx="11406785" cy="931750"/>
          </a:xfrm>
          <a:prstGeom prst="rect">
            <a:avLst/>
          </a:prstGeom>
        </p:spPr>
        <p:txBody>
          <a:bodyPr anchor="t" rtlCol="false" tIns="0" lIns="0" bIns="0" rIns="0">
            <a:spAutoFit/>
          </a:bodyPr>
          <a:lstStyle/>
          <a:p>
            <a:pPr algn="ctr" marL="0" indent="0" lvl="0">
              <a:lnSpc>
                <a:spcPts val="7402"/>
              </a:lnSpc>
              <a:spcBef>
                <a:spcPct val="0"/>
              </a:spcBef>
            </a:pPr>
            <a:r>
              <a:rPr lang="en-US" sz="6168">
                <a:solidFill>
                  <a:srgbClr val="233D25"/>
                </a:solidFill>
                <a:latin typeface="DM Sans Bold"/>
              </a:rPr>
              <a:t>RESULTS: BETA DIVERSITY</a:t>
            </a:r>
          </a:p>
        </p:txBody>
      </p:sp>
      <p:sp>
        <p:nvSpPr>
          <p:cNvPr name="TextBox 10" id="10"/>
          <p:cNvSpPr txBox="true"/>
          <p:nvPr/>
        </p:nvSpPr>
        <p:spPr>
          <a:xfrm rot="0">
            <a:off x="-283991" y="1428956"/>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Axis 1: 17.67%</a:t>
            </a:r>
          </a:p>
        </p:txBody>
      </p:sp>
      <p:grpSp>
        <p:nvGrpSpPr>
          <p:cNvPr name="Group 11" id="11"/>
          <p:cNvGrpSpPr/>
          <p:nvPr/>
        </p:nvGrpSpPr>
        <p:grpSpPr>
          <a:xfrm rot="0">
            <a:off x="0" y="2577027"/>
            <a:ext cx="3522237" cy="1111809"/>
            <a:chOff x="0" y="0"/>
            <a:chExt cx="858683" cy="271047"/>
          </a:xfrm>
        </p:grpSpPr>
        <p:sp>
          <p:nvSpPr>
            <p:cNvPr name="Freeform 12" id="12"/>
            <p:cNvSpPr/>
            <p:nvPr/>
          </p:nvSpPr>
          <p:spPr>
            <a:xfrm flipH="false" flipV="false" rot="0">
              <a:off x="0" y="0"/>
              <a:ext cx="858683" cy="271047"/>
            </a:xfrm>
            <a:custGeom>
              <a:avLst/>
              <a:gdLst/>
              <a:ahLst/>
              <a:cxnLst/>
              <a:rect r="r" b="b" t="t" l="l"/>
              <a:pathLst>
                <a:path h="271047" w="858683">
                  <a:moveTo>
                    <a:pt x="112099" y="0"/>
                  </a:moveTo>
                  <a:lnTo>
                    <a:pt x="746584" y="0"/>
                  </a:lnTo>
                  <a:cubicBezTo>
                    <a:pt x="776315" y="0"/>
                    <a:pt x="804827" y="11810"/>
                    <a:pt x="825850" y="32833"/>
                  </a:cubicBezTo>
                  <a:cubicBezTo>
                    <a:pt x="846873" y="53856"/>
                    <a:pt x="858683" y="82368"/>
                    <a:pt x="858683" y="112099"/>
                  </a:cubicBezTo>
                  <a:lnTo>
                    <a:pt x="858683" y="158948"/>
                  </a:lnTo>
                  <a:cubicBezTo>
                    <a:pt x="858683" y="188679"/>
                    <a:pt x="846873" y="217191"/>
                    <a:pt x="825850" y="238214"/>
                  </a:cubicBezTo>
                  <a:cubicBezTo>
                    <a:pt x="804827" y="259237"/>
                    <a:pt x="776315" y="271047"/>
                    <a:pt x="746584" y="271047"/>
                  </a:cubicBezTo>
                  <a:lnTo>
                    <a:pt x="112099" y="271047"/>
                  </a:lnTo>
                  <a:cubicBezTo>
                    <a:pt x="82368" y="271047"/>
                    <a:pt x="53856" y="259237"/>
                    <a:pt x="32833" y="238214"/>
                  </a:cubicBezTo>
                  <a:cubicBezTo>
                    <a:pt x="11810" y="217191"/>
                    <a:pt x="0" y="188679"/>
                    <a:pt x="0" y="158948"/>
                  </a:cubicBezTo>
                  <a:lnTo>
                    <a:pt x="0" y="112099"/>
                  </a:lnTo>
                  <a:cubicBezTo>
                    <a:pt x="0" y="82368"/>
                    <a:pt x="11810" y="53856"/>
                    <a:pt x="32833" y="32833"/>
                  </a:cubicBezTo>
                  <a:cubicBezTo>
                    <a:pt x="53856" y="11810"/>
                    <a:pt x="82368" y="0"/>
                    <a:pt x="112099" y="0"/>
                  </a:cubicBezTo>
                  <a:close/>
                </a:path>
              </a:pathLst>
            </a:custGeom>
            <a:solidFill>
              <a:srgbClr val="DDDCCA"/>
            </a:solidFill>
            <a:ln cap="rnd">
              <a:noFill/>
              <a:prstDash val="solid"/>
              <a:round/>
            </a:ln>
          </p:spPr>
        </p:sp>
        <p:sp>
          <p:nvSpPr>
            <p:cNvPr name="TextBox 13" id="13"/>
            <p:cNvSpPr txBox="true"/>
            <p:nvPr/>
          </p:nvSpPr>
          <p:spPr>
            <a:xfrm>
              <a:off x="0" y="-47625"/>
              <a:ext cx="858683" cy="31867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0" y="3957470"/>
            <a:ext cx="3522237" cy="1111809"/>
            <a:chOff x="0" y="0"/>
            <a:chExt cx="858683" cy="271047"/>
          </a:xfrm>
        </p:grpSpPr>
        <p:sp>
          <p:nvSpPr>
            <p:cNvPr name="Freeform 15" id="15"/>
            <p:cNvSpPr/>
            <p:nvPr/>
          </p:nvSpPr>
          <p:spPr>
            <a:xfrm flipH="false" flipV="false" rot="0">
              <a:off x="0" y="0"/>
              <a:ext cx="858683" cy="271047"/>
            </a:xfrm>
            <a:custGeom>
              <a:avLst/>
              <a:gdLst/>
              <a:ahLst/>
              <a:cxnLst/>
              <a:rect r="r" b="b" t="t" l="l"/>
              <a:pathLst>
                <a:path h="271047" w="858683">
                  <a:moveTo>
                    <a:pt x="112099" y="0"/>
                  </a:moveTo>
                  <a:lnTo>
                    <a:pt x="746584" y="0"/>
                  </a:lnTo>
                  <a:cubicBezTo>
                    <a:pt x="776315" y="0"/>
                    <a:pt x="804827" y="11810"/>
                    <a:pt x="825850" y="32833"/>
                  </a:cubicBezTo>
                  <a:cubicBezTo>
                    <a:pt x="846873" y="53856"/>
                    <a:pt x="858683" y="82368"/>
                    <a:pt x="858683" y="112099"/>
                  </a:cubicBezTo>
                  <a:lnTo>
                    <a:pt x="858683" y="158948"/>
                  </a:lnTo>
                  <a:cubicBezTo>
                    <a:pt x="858683" y="188679"/>
                    <a:pt x="846873" y="217191"/>
                    <a:pt x="825850" y="238214"/>
                  </a:cubicBezTo>
                  <a:cubicBezTo>
                    <a:pt x="804827" y="259237"/>
                    <a:pt x="776315" y="271047"/>
                    <a:pt x="746584" y="271047"/>
                  </a:cubicBezTo>
                  <a:lnTo>
                    <a:pt x="112099" y="271047"/>
                  </a:lnTo>
                  <a:cubicBezTo>
                    <a:pt x="82368" y="271047"/>
                    <a:pt x="53856" y="259237"/>
                    <a:pt x="32833" y="238214"/>
                  </a:cubicBezTo>
                  <a:cubicBezTo>
                    <a:pt x="11810" y="217191"/>
                    <a:pt x="0" y="188679"/>
                    <a:pt x="0" y="158948"/>
                  </a:cubicBezTo>
                  <a:lnTo>
                    <a:pt x="0" y="112099"/>
                  </a:lnTo>
                  <a:cubicBezTo>
                    <a:pt x="0" y="82368"/>
                    <a:pt x="11810" y="53856"/>
                    <a:pt x="32833" y="32833"/>
                  </a:cubicBezTo>
                  <a:cubicBezTo>
                    <a:pt x="53856" y="11810"/>
                    <a:pt x="82368" y="0"/>
                    <a:pt x="112099" y="0"/>
                  </a:cubicBezTo>
                  <a:close/>
                </a:path>
              </a:pathLst>
            </a:custGeom>
            <a:solidFill>
              <a:srgbClr val="DDDCCA"/>
            </a:solidFill>
            <a:ln cap="rnd">
              <a:noFill/>
              <a:prstDash val="solid"/>
              <a:round/>
            </a:ln>
          </p:spPr>
        </p:sp>
        <p:sp>
          <p:nvSpPr>
            <p:cNvPr name="TextBox 16" id="16"/>
            <p:cNvSpPr txBox="true"/>
            <p:nvPr/>
          </p:nvSpPr>
          <p:spPr>
            <a:xfrm>
              <a:off x="0" y="-47625"/>
              <a:ext cx="858683" cy="31867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283991" y="2809399"/>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Axis 2: 15.92%</a:t>
            </a:r>
          </a:p>
        </p:txBody>
      </p:sp>
      <p:sp>
        <p:nvSpPr>
          <p:cNvPr name="TextBox 18" id="18"/>
          <p:cNvSpPr txBox="true"/>
          <p:nvPr/>
        </p:nvSpPr>
        <p:spPr>
          <a:xfrm rot="0">
            <a:off x="-445931" y="4189842"/>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Axis 3: 15.53%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sp>
        <p:nvSpPr>
          <p:cNvPr name="Freeform 2" id="2"/>
          <p:cNvSpPr/>
          <p:nvPr/>
        </p:nvSpPr>
        <p:spPr>
          <a:xfrm flipH="false" flipV="false" rot="0">
            <a:off x="15022784" y="-459813"/>
            <a:ext cx="3696101" cy="3696101"/>
          </a:xfrm>
          <a:custGeom>
            <a:avLst/>
            <a:gdLst/>
            <a:ahLst/>
            <a:cxnLst/>
            <a:rect r="r" b="b" t="t" l="l"/>
            <a:pathLst>
              <a:path h="3696101" w="3696101">
                <a:moveTo>
                  <a:pt x="0" y="0"/>
                </a:moveTo>
                <a:lnTo>
                  <a:pt x="3696101" y="0"/>
                </a:lnTo>
                <a:lnTo>
                  <a:pt x="3696101" y="3696101"/>
                </a:lnTo>
                <a:lnTo>
                  <a:pt x="0" y="3696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03029">
            <a:off x="-288635" y="6409144"/>
            <a:ext cx="3374136" cy="4114800"/>
          </a:xfrm>
          <a:custGeom>
            <a:avLst/>
            <a:gdLst/>
            <a:ahLst/>
            <a:cxnLst/>
            <a:rect r="r" b="b" t="t" l="l"/>
            <a:pathLst>
              <a:path h="4114800" w="3374136">
                <a:moveTo>
                  <a:pt x="0" y="0"/>
                </a:moveTo>
                <a:lnTo>
                  <a:pt x="3374136" y="0"/>
                </a:lnTo>
                <a:lnTo>
                  <a:pt x="33741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254162" y="3236288"/>
            <a:ext cx="10130459" cy="3814425"/>
            <a:chOff x="0" y="0"/>
            <a:chExt cx="2469695" cy="929915"/>
          </a:xfrm>
        </p:grpSpPr>
        <p:sp>
          <p:nvSpPr>
            <p:cNvPr name="Freeform 5" id="5"/>
            <p:cNvSpPr/>
            <p:nvPr/>
          </p:nvSpPr>
          <p:spPr>
            <a:xfrm flipH="false" flipV="false" rot="0">
              <a:off x="0" y="0"/>
              <a:ext cx="2469695" cy="929915"/>
            </a:xfrm>
            <a:custGeom>
              <a:avLst/>
              <a:gdLst/>
              <a:ahLst/>
              <a:cxnLst/>
              <a:rect r="r" b="b" t="t" l="l"/>
              <a:pathLst>
                <a:path h="929915" w="2469695">
                  <a:moveTo>
                    <a:pt x="38975" y="0"/>
                  </a:moveTo>
                  <a:lnTo>
                    <a:pt x="2430720" y="0"/>
                  </a:lnTo>
                  <a:cubicBezTo>
                    <a:pt x="2441057" y="0"/>
                    <a:pt x="2450971" y="4106"/>
                    <a:pt x="2458280" y="11416"/>
                  </a:cubicBezTo>
                  <a:cubicBezTo>
                    <a:pt x="2465589" y="18725"/>
                    <a:pt x="2469695" y="28638"/>
                    <a:pt x="2469695" y="38975"/>
                  </a:cubicBezTo>
                  <a:lnTo>
                    <a:pt x="2469695" y="890940"/>
                  </a:lnTo>
                  <a:cubicBezTo>
                    <a:pt x="2469695" y="901277"/>
                    <a:pt x="2465589" y="911190"/>
                    <a:pt x="2458280" y="918499"/>
                  </a:cubicBezTo>
                  <a:cubicBezTo>
                    <a:pt x="2450971" y="925809"/>
                    <a:pt x="2441057" y="929915"/>
                    <a:pt x="2430720" y="929915"/>
                  </a:cubicBezTo>
                  <a:lnTo>
                    <a:pt x="38975" y="929915"/>
                  </a:lnTo>
                  <a:cubicBezTo>
                    <a:pt x="28638" y="929915"/>
                    <a:pt x="18725" y="925809"/>
                    <a:pt x="11416" y="918499"/>
                  </a:cubicBezTo>
                  <a:cubicBezTo>
                    <a:pt x="4106" y="911190"/>
                    <a:pt x="0" y="901277"/>
                    <a:pt x="0" y="890940"/>
                  </a:cubicBezTo>
                  <a:lnTo>
                    <a:pt x="0" y="38975"/>
                  </a:lnTo>
                  <a:cubicBezTo>
                    <a:pt x="0" y="28638"/>
                    <a:pt x="4106" y="18725"/>
                    <a:pt x="11416" y="11416"/>
                  </a:cubicBezTo>
                  <a:cubicBezTo>
                    <a:pt x="18725" y="4106"/>
                    <a:pt x="28638" y="0"/>
                    <a:pt x="38975" y="0"/>
                  </a:cubicBezTo>
                  <a:close/>
                </a:path>
              </a:pathLst>
            </a:custGeom>
            <a:solidFill>
              <a:srgbClr val="DDDCCA"/>
            </a:solidFill>
            <a:ln cap="rnd">
              <a:noFill/>
              <a:prstDash val="solid"/>
              <a:round/>
            </a:ln>
          </p:spPr>
        </p:sp>
        <p:sp>
          <p:nvSpPr>
            <p:cNvPr name="TextBox 6" id="6"/>
            <p:cNvSpPr txBox="true"/>
            <p:nvPr/>
          </p:nvSpPr>
          <p:spPr>
            <a:xfrm>
              <a:off x="0" y="-47625"/>
              <a:ext cx="2469695" cy="97754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37084" y="-459813"/>
            <a:ext cx="6090641" cy="3844717"/>
          </a:xfrm>
          <a:custGeom>
            <a:avLst/>
            <a:gdLst/>
            <a:ahLst/>
            <a:cxnLst/>
            <a:rect r="r" b="b" t="t" l="l"/>
            <a:pathLst>
              <a:path h="3844717" w="6090641">
                <a:moveTo>
                  <a:pt x="0" y="0"/>
                </a:moveTo>
                <a:lnTo>
                  <a:pt x="6090641" y="0"/>
                </a:lnTo>
                <a:lnTo>
                  <a:pt x="6090641" y="3844717"/>
                </a:lnTo>
                <a:lnTo>
                  <a:pt x="0" y="3844717"/>
                </a:lnTo>
                <a:lnTo>
                  <a:pt x="0" y="0"/>
                </a:lnTo>
                <a:close/>
              </a:path>
            </a:pathLst>
          </a:custGeom>
          <a:blipFill>
            <a:blip r:embed="rId6"/>
            <a:stretch>
              <a:fillRect l="0" t="0" r="0" b="0"/>
            </a:stretch>
          </a:blipFill>
        </p:spPr>
      </p:sp>
      <p:sp>
        <p:nvSpPr>
          <p:cNvPr name="Freeform 8" id="8"/>
          <p:cNvSpPr/>
          <p:nvPr/>
        </p:nvSpPr>
        <p:spPr>
          <a:xfrm flipH="false" flipV="false" rot="-2700000">
            <a:off x="15337451" y="7050712"/>
            <a:ext cx="3381435" cy="3424238"/>
          </a:xfrm>
          <a:custGeom>
            <a:avLst/>
            <a:gdLst/>
            <a:ahLst/>
            <a:cxnLst/>
            <a:rect r="r" b="b" t="t" l="l"/>
            <a:pathLst>
              <a:path h="3424238" w="3381435">
                <a:moveTo>
                  <a:pt x="0" y="0"/>
                </a:moveTo>
                <a:lnTo>
                  <a:pt x="3381434" y="0"/>
                </a:lnTo>
                <a:lnTo>
                  <a:pt x="3381434" y="3424238"/>
                </a:lnTo>
                <a:lnTo>
                  <a:pt x="0" y="3424238"/>
                </a:lnTo>
                <a:lnTo>
                  <a:pt x="0" y="0"/>
                </a:lnTo>
                <a:close/>
              </a:path>
            </a:pathLst>
          </a:custGeom>
          <a:blipFill>
            <a:blip r:embed="rId7"/>
            <a:stretch>
              <a:fillRect l="0" t="0" r="0" b="0"/>
            </a:stretch>
          </a:blipFill>
        </p:spPr>
      </p:sp>
      <p:sp>
        <p:nvSpPr>
          <p:cNvPr name="TextBox 9" id="9"/>
          <p:cNvSpPr txBox="true"/>
          <p:nvPr/>
        </p:nvSpPr>
        <p:spPr>
          <a:xfrm rot="0">
            <a:off x="3615999" y="4443413"/>
            <a:ext cx="11406785" cy="1390650"/>
          </a:xfrm>
          <a:prstGeom prst="rect">
            <a:avLst/>
          </a:prstGeom>
        </p:spPr>
        <p:txBody>
          <a:bodyPr anchor="t" rtlCol="false" tIns="0" lIns="0" bIns="0" rIns="0">
            <a:spAutoFit/>
          </a:bodyPr>
          <a:lstStyle/>
          <a:p>
            <a:pPr algn="ctr" marL="0" indent="0" lvl="0">
              <a:lnSpc>
                <a:spcPts val="10882"/>
              </a:lnSpc>
              <a:spcBef>
                <a:spcPct val="0"/>
              </a:spcBef>
            </a:pPr>
            <a:r>
              <a:rPr lang="en-US" sz="9068">
                <a:solidFill>
                  <a:srgbClr val="233D25"/>
                </a:solidFill>
                <a:latin typeface="Yeseva One"/>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01137" y="1798027"/>
            <a:ext cx="9001125" cy="7862521"/>
            <a:chOff x="0" y="0"/>
            <a:chExt cx="2370667" cy="2070787"/>
          </a:xfrm>
        </p:grpSpPr>
        <p:sp>
          <p:nvSpPr>
            <p:cNvPr name="Freeform 3" id="3"/>
            <p:cNvSpPr/>
            <p:nvPr/>
          </p:nvSpPr>
          <p:spPr>
            <a:xfrm flipH="false" flipV="false" rot="0">
              <a:off x="0" y="0"/>
              <a:ext cx="2370667" cy="2070788"/>
            </a:xfrm>
            <a:custGeom>
              <a:avLst/>
              <a:gdLst/>
              <a:ahLst/>
              <a:cxnLst/>
              <a:rect r="r" b="b" t="t" l="l"/>
              <a:pathLst>
                <a:path h="2070788" w="2370667">
                  <a:moveTo>
                    <a:pt x="43865" y="0"/>
                  </a:moveTo>
                  <a:lnTo>
                    <a:pt x="2326801" y="0"/>
                  </a:lnTo>
                  <a:cubicBezTo>
                    <a:pt x="2338435" y="0"/>
                    <a:pt x="2349592" y="4622"/>
                    <a:pt x="2357819" y="12848"/>
                  </a:cubicBezTo>
                  <a:cubicBezTo>
                    <a:pt x="2366045" y="21074"/>
                    <a:pt x="2370667" y="32232"/>
                    <a:pt x="2370667" y="43865"/>
                  </a:cubicBezTo>
                  <a:lnTo>
                    <a:pt x="2370667" y="2026922"/>
                  </a:lnTo>
                  <a:cubicBezTo>
                    <a:pt x="2370667" y="2038556"/>
                    <a:pt x="2366045" y="2049713"/>
                    <a:pt x="2357819" y="2057940"/>
                  </a:cubicBezTo>
                  <a:cubicBezTo>
                    <a:pt x="2349592" y="2066166"/>
                    <a:pt x="2338435" y="2070788"/>
                    <a:pt x="2326801" y="2070788"/>
                  </a:cubicBezTo>
                  <a:lnTo>
                    <a:pt x="43865" y="2070788"/>
                  </a:lnTo>
                  <a:cubicBezTo>
                    <a:pt x="32232" y="2070788"/>
                    <a:pt x="21074" y="2066166"/>
                    <a:pt x="12848" y="2057940"/>
                  </a:cubicBezTo>
                  <a:cubicBezTo>
                    <a:pt x="4622" y="2049713"/>
                    <a:pt x="0" y="2038556"/>
                    <a:pt x="0" y="2026922"/>
                  </a:cubicBezTo>
                  <a:lnTo>
                    <a:pt x="0" y="43865"/>
                  </a:lnTo>
                  <a:cubicBezTo>
                    <a:pt x="0" y="32232"/>
                    <a:pt x="4622" y="21074"/>
                    <a:pt x="12848" y="12848"/>
                  </a:cubicBezTo>
                  <a:cubicBezTo>
                    <a:pt x="21074" y="4622"/>
                    <a:pt x="32232" y="0"/>
                    <a:pt x="43865" y="0"/>
                  </a:cubicBezTo>
                  <a:close/>
                </a:path>
              </a:pathLst>
            </a:custGeom>
            <a:solidFill>
              <a:srgbClr val="233D25"/>
            </a:solidFill>
          </p:spPr>
        </p:sp>
        <p:sp>
          <p:nvSpPr>
            <p:cNvPr name="TextBox 4" id="4"/>
            <p:cNvSpPr txBox="true"/>
            <p:nvPr/>
          </p:nvSpPr>
          <p:spPr>
            <a:xfrm>
              <a:off x="0" y="-38100"/>
              <a:ext cx="2370667" cy="2108887"/>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01137" y="2726055"/>
            <a:ext cx="8901613" cy="5682616"/>
          </a:xfrm>
          <a:prstGeom prst="rect">
            <a:avLst/>
          </a:prstGeom>
        </p:spPr>
        <p:txBody>
          <a:bodyPr anchor="t" rtlCol="false" tIns="0" lIns="0" bIns="0" rIns="0">
            <a:spAutoFit/>
          </a:bodyPr>
          <a:lstStyle/>
          <a:p>
            <a:pPr algn="l" marL="1165852" indent="-582926" lvl="1">
              <a:lnSpc>
                <a:spcPts val="7559"/>
              </a:lnSpc>
              <a:buFont typeface="Arial"/>
              <a:buChar char="•"/>
            </a:pPr>
            <a:r>
              <a:rPr lang="en-US" sz="5399">
                <a:solidFill>
                  <a:srgbClr val="DDDCCA"/>
                </a:solidFill>
                <a:latin typeface="DM Sans Bold"/>
              </a:rPr>
              <a:t>Interested in Oral Health</a:t>
            </a:r>
          </a:p>
          <a:p>
            <a:pPr algn="l" marL="1165852" indent="-582926" lvl="1">
              <a:lnSpc>
                <a:spcPts val="7559"/>
              </a:lnSpc>
              <a:buFont typeface="Arial"/>
              <a:buChar char="•"/>
            </a:pPr>
            <a:r>
              <a:rPr lang="en-US" sz="5399">
                <a:solidFill>
                  <a:srgbClr val="DDDCCA"/>
                </a:solidFill>
                <a:latin typeface="DM Sans Bold"/>
              </a:rPr>
              <a:t>Analysis of oral microbiome of completely edentulus diabetic patients</a:t>
            </a:r>
          </a:p>
        </p:txBody>
      </p:sp>
      <p:sp>
        <p:nvSpPr>
          <p:cNvPr name="Freeform 6" id="6"/>
          <p:cNvSpPr/>
          <p:nvPr/>
        </p:nvSpPr>
        <p:spPr>
          <a:xfrm flipH="false" flipV="false" rot="0">
            <a:off x="9806909" y="2255996"/>
            <a:ext cx="7854478" cy="6152674"/>
          </a:xfrm>
          <a:custGeom>
            <a:avLst/>
            <a:gdLst/>
            <a:ahLst/>
            <a:cxnLst/>
            <a:rect r="r" b="b" t="t" l="l"/>
            <a:pathLst>
              <a:path h="6152674" w="7854478">
                <a:moveTo>
                  <a:pt x="0" y="0"/>
                </a:moveTo>
                <a:lnTo>
                  <a:pt x="7854478" y="0"/>
                </a:lnTo>
                <a:lnTo>
                  <a:pt x="7854478" y="6152674"/>
                </a:lnTo>
                <a:lnTo>
                  <a:pt x="0" y="615267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050273" y="1198721"/>
            <a:ext cx="6989220" cy="1057275"/>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233D25"/>
                </a:solidFill>
                <a:latin typeface="DM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1247096" y="1228329"/>
            <a:ext cx="5409549" cy="870969"/>
            <a:chOff x="0" y="0"/>
            <a:chExt cx="1424737" cy="229391"/>
          </a:xfrm>
        </p:grpSpPr>
        <p:sp>
          <p:nvSpPr>
            <p:cNvPr name="Freeform 3" id="3"/>
            <p:cNvSpPr/>
            <p:nvPr/>
          </p:nvSpPr>
          <p:spPr>
            <a:xfrm flipH="false" flipV="false" rot="0">
              <a:off x="0" y="0"/>
              <a:ext cx="1424737" cy="229391"/>
            </a:xfrm>
            <a:custGeom>
              <a:avLst/>
              <a:gdLst/>
              <a:ahLst/>
              <a:cxnLst/>
              <a:rect r="r" b="b" t="t" l="l"/>
              <a:pathLst>
                <a:path h="229391" w="1424737">
                  <a:moveTo>
                    <a:pt x="72989" y="0"/>
                  </a:moveTo>
                  <a:lnTo>
                    <a:pt x="1351748" y="0"/>
                  </a:lnTo>
                  <a:cubicBezTo>
                    <a:pt x="1371106" y="0"/>
                    <a:pt x="1389671" y="7690"/>
                    <a:pt x="1403359" y="21378"/>
                  </a:cubicBezTo>
                  <a:cubicBezTo>
                    <a:pt x="1417047" y="35066"/>
                    <a:pt x="1424737" y="53631"/>
                    <a:pt x="1424737" y="72989"/>
                  </a:cubicBezTo>
                  <a:lnTo>
                    <a:pt x="1424737" y="156402"/>
                  </a:lnTo>
                  <a:cubicBezTo>
                    <a:pt x="1424737" y="196713"/>
                    <a:pt x="1392059" y="229391"/>
                    <a:pt x="1351748" y="229391"/>
                  </a:cubicBezTo>
                  <a:lnTo>
                    <a:pt x="72989" y="229391"/>
                  </a:lnTo>
                  <a:cubicBezTo>
                    <a:pt x="32678" y="229391"/>
                    <a:pt x="0" y="196713"/>
                    <a:pt x="0" y="156402"/>
                  </a:cubicBezTo>
                  <a:lnTo>
                    <a:pt x="0" y="72989"/>
                  </a:lnTo>
                  <a:cubicBezTo>
                    <a:pt x="0" y="32678"/>
                    <a:pt x="32678" y="0"/>
                    <a:pt x="72989" y="0"/>
                  </a:cubicBezTo>
                  <a:close/>
                </a:path>
              </a:pathLst>
            </a:custGeom>
            <a:solidFill>
              <a:srgbClr val="DDDCCA"/>
            </a:solidFill>
            <a:ln cap="rnd">
              <a:noFill/>
              <a:prstDash val="solid"/>
              <a:round/>
            </a:ln>
          </p:spPr>
        </p:sp>
        <p:sp>
          <p:nvSpPr>
            <p:cNvPr name="TextBox 4" id="4"/>
            <p:cNvSpPr txBox="true"/>
            <p:nvPr/>
          </p:nvSpPr>
          <p:spPr>
            <a:xfrm>
              <a:off x="0" y="-47625"/>
              <a:ext cx="1424737" cy="27701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851790">
            <a:off x="1363532" y="1892134"/>
            <a:ext cx="4676739" cy="9215250"/>
          </a:xfrm>
          <a:custGeom>
            <a:avLst/>
            <a:gdLst/>
            <a:ahLst/>
            <a:cxnLst/>
            <a:rect r="r" b="b" t="t" l="l"/>
            <a:pathLst>
              <a:path h="9215250" w="4676739">
                <a:moveTo>
                  <a:pt x="0" y="0"/>
                </a:moveTo>
                <a:lnTo>
                  <a:pt x="4676739" y="0"/>
                </a:lnTo>
                <a:lnTo>
                  <a:pt x="4676739" y="9215250"/>
                </a:lnTo>
                <a:lnTo>
                  <a:pt x="0" y="9215250"/>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819506" y="1232582"/>
            <a:ext cx="4264728" cy="862462"/>
          </a:xfrm>
          <a:prstGeom prst="rect">
            <a:avLst/>
          </a:prstGeom>
        </p:spPr>
        <p:txBody>
          <a:bodyPr anchor="t" rtlCol="false" tIns="0" lIns="0" bIns="0" rIns="0">
            <a:spAutoFit/>
          </a:bodyPr>
          <a:lstStyle/>
          <a:p>
            <a:pPr algn="ctr" marL="0" indent="0" lvl="0">
              <a:lnSpc>
                <a:spcPts val="6852"/>
              </a:lnSpc>
              <a:spcBef>
                <a:spcPct val="0"/>
              </a:spcBef>
            </a:pPr>
            <a:r>
              <a:rPr lang="en-US" sz="5710">
                <a:solidFill>
                  <a:srgbClr val="233D25"/>
                </a:solidFill>
                <a:latin typeface="DM Sans Bold"/>
              </a:rPr>
              <a:t>METHODS</a:t>
            </a:r>
          </a:p>
        </p:txBody>
      </p:sp>
      <p:grpSp>
        <p:nvGrpSpPr>
          <p:cNvPr name="Group 7" id="7"/>
          <p:cNvGrpSpPr/>
          <p:nvPr/>
        </p:nvGrpSpPr>
        <p:grpSpPr>
          <a:xfrm rot="0">
            <a:off x="7929960" y="383365"/>
            <a:ext cx="8632708" cy="1880654"/>
            <a:chOff x="0" y="0"/>
            <a:chExt cx="2273635" cy="495316"/>
          </a:xfrm>
        </p:grpSpPr>
        <p:sp>
          <p:nvSpPr>
            <p:cNvPr name="Freeform 8" id="8"/>
            <p:cNvSpPr/>
            <p:nvPr/>
          </p:nvSpPr>
          <p:spPr>
            <a:xfrm flipH="false" flipV="false" rot="0">
              <a:off x="0" y="0"/>
              <a:ext cx="2273635" cy="495316"/>
            </a:xfrm>
            <a:custGeom>
              <a:avLst/>
              <a:gdLst/>
              <a:ahLst/>
              <a:cxnLst/>
              <a:rect r="r" b="b" t="t" l="l"/>
              <a:pathLst>
                <a:path h="495316" w="2273635">
                  <a:moveTo>
                    <a:pt x="45737" y="0"/>
                  </a:moveTo>
                  <a:lnTo>
                    <a:pt x="2227898" y="0"/>
                  </a:lnTo>
                  <a:cubicBezTo>
                    <a:pt x="2240028" y="0"/>
                    <a:pt x="2251661" y="4819"/>
                    <a:pt x="2260239" y="13396"/>
                  </a:cubicBezTo>
                  <a:cubicBezTo>
                    <a:pt x="2268816" y="21974"/>
                    <a:pt x="2273635" y="33607"/>
                    <a:pt x="2273635" y="45737"/>
                  </a:cubicBezTo>
                  <a:lnTo>
                    <a:pt x="2273635" y="449579"/>
                  </a:lnTo>
                  <a:cubicBezTo>
                    <a:pt x="2273635" y="474839"/>
                    <a:pt x="2253158" y="495316"/>
                    <a:pt x="2227898" y="495316"/>
                  </a:cubicBezTo>
                  <a:lnTo>
                    <a:pt x="45737" y="495316"/>
                  </a:lnTo>
                  <a:cubicBezTo>
                    <a:pt x="33607" y="495316"/>
                    <a:pt x="21974" y="490497"/>
                    <a:pt x="13396" y="481920"/>
                  </a:cubicBezTo>
                  <a:cubicBezTo>
                    <a:pt x="4819" y="473343"/>
                    <a:pt x="0" y="461709"/>
                    <a:pt x="0" y="449579"/>
                  </a:cubicBezTo>
                  <a:lnTo>
                    <a:pt x="0" y="45737"/>
                  </a:lnTo>
                  <a:cubicBezTo>
                    <a:pt x="0" y="20477"/>
                    <a:pt x="20477" y="0"/>
                    <a:pt x="45737" y="0"/>
                  </a:cubicBezTo>
                  <a:close/>
                </a:path>
              </a:pathLst>
            </a:custGeom>
            <a:solidFill>
              <a:srgbClr val="233D25"/>
            </a:solidFill>
          </p:spPr>
        </p:sp>
        <p:sp>
          <p:nvSpPr>
            <p:cNvPr name="TextBox 9" id="9"/>
            <p:cNvSpPr txBox="true"/>
            <p:nvPr/>
          </p:nvSpPr>
          <p:spPr>
            <a:xfrm>
              <a:off x="0" y="-47625"/>
              <a:ext cx="2273635" cy="54294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421173" y="466442"/>
            <a:ext cx="516657" cy="1543050"/>
          </a:xfrm>
          <a:prstGeom prst="rect">
            <a:avLst/>
          </a:prstGeom>
        </p:spPr>
        <p:txBody>
          <a:bodyPr anchor="t" rtlCol="false" tIns="0" lIns="0" bIns="0" rIns="0">
            <a:spAutoFit/>
          </a:bodyPr>
          <a:lstStyle/>
          <a:p>
            <a:pPr algn="ctr">
              <a:lnSpc>
                <a:spcPts val="12599"/>
              </a:lnSpc>
              <a:spcBef>
                <a:spcPct val="0"/>
              </a:spcBef>
            </a:pPr>
            <a:r>
              <a:rPr lang="en-US" sz="9000">
                <a:solidFill>
                  <a:srgbClr val="ECEB8D"/>
                </a:solidFill>
                <a:latin typeface="Podkova Ultra-Bold"/>
              </a:rPr>
              <a:t>1</a:t>
            </a:r>
          </a:p>
        </p:txBody>
      </p:sp>
      <p:grpSp>
        <p:nvGrpSpPr>
          <p:cNvPr name="Group 11" id="11"/>
          <p:cNvGrpSpPr/>
          <p:nvPr/>
        </p:nvGrpSpPr>
        <p:grpSpPr>
          <a:xfrm rot="0">
            <a:off x="8088728" y="2571841"/>
            <a:ext cx="8473940" cy="2164392"/>
            <a:chOff x="0" y="0"/>
            <a:chExt cx="2231819" cy="570046"/>
          </a:xfrm>
        </p:grpSpPr>
        <p:sp>
          <p:nvSpPr>
            <p:cNvPr name="Freeform 12" id="12"/>
            <p:cNvSpPr/>
            <p:nvPr/>
          </p:nvSpPr>
          <p:spPr>
            <a:xfrm flipH="false" flipV="false" rot="0">
              <a:off x="0" y="0"/>
              <a:ext cx="2231819" cy="570046"/>
            </a:xfrm>
            <a:custGeom>
              <a:avLst/>
              <a:gdLst/>
              <a:ahLst/>
              <a:cxnLst/>
              <a:rect r="r" b="b" t="t" l="l"/>
              <a:pathLst>
                <a:path h="570046" w="2231819">
                  <a:moveTo>
                    <a:pt x="46594" y="0"/>
                  </a:moveTo>
                  <a:lnTo>
                    <a:pt x="2185225" y="0"/>
                  </a:lnTo>
                  <a:cubicBezTo>
                    <a:pt x="2210958" y="0"/>
                    <a:pt x="2231819" y="20861"/>
                    <a:pt x="2231819" y="46594"/>
                  </a:cubicBezTo>
                  <a:lnTo>
                    <a:pt x="2231819" y="523451"/>
                  </a:lnTo>
                  <a:cubicBezTo>
                    <a:pt x="2231819" y="549185"/>
                    <a:pt x="2210958" y="570046"/>
                    <a:pt x="2185225" y="570046"/>
                  </a:cubicBezTo>
                  <a:lnTo>
                    <a:pt x="46594" y="570046"/>
                  </a:lnTo>
                  <a:cubicBezTo>
                    <a:pt x="34237" y="570046"/>
                    <a:pt x="22385" y="565137"/>
                    <a:pt x="13647" y="556398"/>
                  </a:cubicBezTo>
                  <a:cubicBezTo>
                    <a:pt x="4909" y="547660"/>
                    <a:pt x="0" y="535809"/>
                    <a:pt x="0" y="523451"/>
                  </a:cubicBezTo>
                  <a:lnTo>
                    <a:pt x="0" y="46594"/>
                  </a:lnTo>
                  <a:cubicBezTo>
                    <a:pt x="0" y="20861"/>
                    <a:pt x="20861" y="0"/>
                    <a:pt x="46594" y="0"/>
                  </a:cubicBezTo>
                  <a:close/>
                </a:path>
              </a:pathLst>
            </a:custGeom>
            <a:solidFill>
              <a:srgbClr val="233D25"/>
            </a:solidFill>
          </p:spPr>
        </p:sp>
        <p:sp>
          <p:nvSpPr>
            <p:cNvPr name="TextBox 13" id="13"/>
            <p:cNvSpPr txBox="true"/>
            <p:nvPr/>
          </p:nvSpPr>
          <p:spPr>
            <a:xfrm>
              <a:off x="0" y="-47625"/>
              <a:ext cx="2231819" cy="6176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724517" y="2571841"/>
            <a:ext cx="5806516" cy="2212681"/>
          </a:xfrm>
          <a:prstGeom prst="rect">
            <a:avLst/>
          </a:prstGeom>
        </p:spPr>
        <p:txBody>
          <a:bodyPr anchor="t" rtlCol="false" tIns="0" lIns="0" bIns="0" rIns="0">
            <a:spAutoFit/>
          </a:bodyPr>
          <a:lstStyle/>
          <a:p>
            <a:pPr algn="ctr" marL="0" indent="0" lvl="0">
              <a:lnSpc>
                <a:spcPts val="5874"/>
              </a:lnSpc>
              <a:spcBef>
                <a:spcPct val="0"/>
              </a:spcBef>
            </a:pPr>
            <a:r>
              <a:rPr lang="en-US" sz="4895">
                <a:solidFill>
                  <a:srgbClr val="FFFFFF"/>
                </a:solidFill>
                <a:latin typeface="DM Serif Display"/>
              </a:rPr>
              <a:t>Used Qiime2 artifact, Moving Picture Tutorial </a:t>
            </a:r>
          </a:p>
        </p:txBody>
      </p:sp>
      <p:sp>
        <p:nvSpPr>
          <p:cNvPr name="TextBox 15" id="15"/>
          <p:cNvSpPr txBox="true"/>
          <p:nvPr/>
        </p:nvSpPr>
        <p:spPr>
          <a:xfrm rot="0">
            <a:off x="8421173" y="2796787"/>
            <a:ext cx="811560" cy="1543050"/>
          </a:xfrm>
          <a:prstGeom prst="rect">
            <a:avLst/>
          </a:prstGeom>
        </p:spPr>
        <p:txBody>
          <a:bodyPr anchor="t" rtlCol="false" tIns="0" lIns="0" bIns="0" rIns="0">
            <a:spAutoFit/>
          </a:bodyPr>
          <a:lstStyle/>
          <a:p>
            <a:pPr algn="ctr">
              <a:lnSpc>
                <a:spcPts val="12599"/>
              </a:lnSpc>
              <a:spcBef>
                <a:spcPct val="0"/>
              </a:spcBef>
            </a:pPr>
            <a:r>
              <a:rPr lang="en-US" sz="9000">
                <a:solidFill>
                  <a:srgbClr val="ECEB8D"/>
                </a:solidFill>
                <a:latin typeface="Podkova Ultra-Bold"/>
              </a:rPr>
              <a:t>2</a:t>
            </a:r>
          </a:p>
        </p:txBody>
      </p:sp>
      <p:grpSp>
        <p:nvGrpSpPr>
          <p:cNvPr name="Group 16" id="16"/>
          <p:cNvGrpSpPr/>
          <p:nvPr/>
        </p:nvGrpSpPr>
        <p:grpSpPr>
          <a:xfrm rot="0">
            <a:off x="7662354" y="5143500"/>
            <a:ext cx="9930842" cy="4639207"/>
            <a:chOff x="0" y="0"/>
            <a:chExt cx="2615530" cy="1221849"/>
          </a:xfrm>
        </p:grpSpPr>
        <p:sp>
          <p:nvSpPr>
            <p:cNvPr name="Freeform 17" id="17"/>
            <p:cNvSpPr/>
            <p:nvPr/>
          </p:nvSpPr>
          <p:spPr>
            <a:xfrm flipH="false" flipV="false" rot="0">
              <a:off x="0" y="0"/>
              <a:ext cx="2615530" cy="1221849"/>
            </a:xfrm>
            <a:custGeom>
              <a:avLst/>
              <a:gdLst/>
              <a:ahLst/>
              <a:cxnLst/>
              <a:rect r="r" b="b" t="t" l="l"/>
              <a:pathLst>
                <a:path h="1221849" w="2615530">
                  <a:moveTo>
                    <a:pt x="39759" y="0"/>
                  </a:moveTo>
                  <a:lnTo>
                    <a:pt x="2575772" y="0"/>
                  </a:lnTo>
                  <a:cubicBezTo>
                    <a:pt x="2597730" y="0"/>
                    <a:pt x="2615530" y="17801"/>
                    <a:pt x="2615530" y="39759"/>
                  </a:cubicBezTo>
                  <a:lnTo>
                    <a:pt x="2615530" y="1182090"/>
                  </a:lnTo>
                  <a:cubicBezTo>
                    <a:pt x="2615530" y="1204048"/>
                    <a:pt x="2597730" y="1221849"/>
                    <a:pt x="2575772" y="1221849"/>
                  </a:cubicBezTo>
                  <a:lnTo>
                    <a:pt x="39759" y="1221849"/>
                  </a:lnTo>
                  <a:cubicBezTo>
                    <a:pt x="17801" y="1221849"/>
                    <a:pt x="0" y="1204048"/>
                    <a:pt x="0" y="1182090"/>
                  </a:cubicBezTo>
                  <a:lnTo>
                    <a:pt x="0" y="39759"/>
                  </a:lnTo>
                  <a:cubicBezTo>
                    <a:pt x="0" y="17801"/>
                    <a:pt x="17801" y="0"/>
                    <a:pt x="39759" y="0"/>
                  </a:cubicBezTo>
                  <a:close/>
                </a:path>
              </a:pathLst>
            </a:custGeom>
            <a:solidFill>
              <a:srgbClr val="233D25"/>
            </a:solidFill>
          </p:spPr>
        </p:sp>
        <p:sp>
          <p:nvSpPr>
            <p:cNvPr name="TextBox 18" id="18"/>
            <p:cNvSpPr txBox="true"/>
            <p:nvPr/>
          </p:nvSpPr>
          <p:spPr>
            <a:xfrm>
              <a:off x="0" y="-47625"/>
              <a:ext cx="2615530" cy="1269474"/>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144000" y="423275"/>
            <a:ext cx="6387033" cy="1676022"/>
          </a:xfrm>
          <a:prstGeom prst="rect">
            <a:avLst/>
          </a:prstGeom>
        </p:spPr>
        <p:txBody>
          <a:bodyPr anchor="t" rtlCol="false" tIns="0" lIns="0" bIns="0" rIns="0">
            <a:spAutoFit/>
          </a:bodyPr>
          <a:lstStyle/>
          <a:p>
            <a:pPr algn="ctr" marL="0" indent="0" lvl="0">
              <a:lnSpc>
                <a:spcPts val="4449"/>
              </a:lnSpc>
              <a:spcBef>
                <a:spcPct val="0"/>
              </a:spcBef>
            </a:pPr>
            <a:r>
              <a:rPr lang="en-US" sz="3707" strike="noStrike" u="none">
                <a:solidFill>
                  <a:srgbClr val="FFFFFF"/>
                </a:solidFill>
                <a:latin typeface="DM Serif Display"/>
              </a:rPr>
              <a:t>Human oral microbiome pre and post treament for 4 different patients</a:t>
            </a:r>
          </a:p>
        </p:txBody>
      </p:sp>
      <p:sp>
        <p:nvSpPr>
          <p:cNvPr name="TextBox 20" id="20"/>
          <p:cNvSpPr txBox="true"/>
          <p:nvPr/>
        </p:nvSpPr>
        <p:spPr>
          <a:xfrm rot="0">
            <a:off x="8088728" y="4972050"/>
            <a:ext cx="825252" cy="1543050"/>
          </a:xfrm>
          <a:prstGeom prst="rect">
            <a:avLst/>
          </a:prstGeom>
        </p:spPr>
        <p:txBody>
          <a:bodyPr anchor="t" rtlCol="false" tIns="0" lIns="0" bIns="0" rIns="0">
            <a:spAutoFit/>
          </a:bodyPr>
          <a:lstStyle/>
          <a:p>
            <a:pPr algn="ctr">
              <a:lnSpc>
                <a:spcPts val="12599"/>
              </a:lnSpc>
              <a:spcBef>
                <a:spcPct val="0"/>
              </a:spcBef>
            </a:pPr>
            <a:r>
              <a:rPr lang="en-US" sz="9000">
                <a:solidFill>
                  <a:srgbClr val="ECEB8D"/>
                </a:solidFill>
                <a:latin typeface="Podkova Ultra-Bold"/>
              </a:rPr>
              <a:t>3</a:t>
            </a:r>
          </a:p>
        </p:txBody>
      </p:sp>
      <p:sp>
        <p:nvSpPr>
          <p:cNvPr name="TextBox 21" id="21"/>
          <p:cNvSpPr txBox="true"/>
          <p:nvPr/>
        </p:nvSpPr>
        <p:spPr>
          <a:xfrm rot="0">
            <a:off x="8913980" y="5251247"/>
            <a:ext cx="7843080" cy="5023669"/>
          </a:xfrm>
          <a:prstGeom prst="rect">
            <a:avLst/>
          </a:prstGeom>
        </p:spPr>
        <p:txBody>
          <a:bodyPr anchor="t" rtlCol="false" tIns="0" lIns="0" bIns="0" rIns="0">
            <a:spAutoFit/>
          </a:bodyPr>
          <a:lstStyle/>
          <a:p>
            <a:pPr algn="ctr">
              <a:lnSpc>
                <a:spcPts val="5666"/>
              </a:lnSpc>
            </a:pPr>
            <a:r>
              <a:rPr lang="en-US" sz="4722">
                <a:solidFill>
                  <a:srgbClr val="FFFFFF"/>
                </a:solidFill>
                <a:latin typeface="DM Serif Display"/>
              </a:rPr>
              <a:t>Analyzed microbiome through visualizations on taxonomy, alpha divesity and beta diveristy based on subjects such as patient and pre or post treament</a:t>
            </a:r>
          </a:p>
          <a:p>
            <a:pPr algn="ctr" marL="0" indent="0" lvl="0">
              <a:lnSpc>
                <a:spcPts val="566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12959104" y="-387955"/>
            <a:ext cx="3952897" cy="3646548"/>
            <a:chOff x="0" y="0"/>
            <a:chExt cx="5270530" cy="4862064"/>
          </a:xfrm>
        </p:grpSpPr>
        <p:sp>
          <p:nvSpPr>
            <p:cNvPr name="Freeform 3" id="3"/>
            <p:cNvSpPr/>
            <p:nvPr/>
          </p:nvSpPr>
          <p:spPr>
            <a:xfrm flipH="false" flipV="false" rot="0">
              <a:off x="0" y="0"/>
              <a:ext cx="5270530" cy="4862064"/>
            </a:xfrm>
            <a:custGeom>
              <a:avLst/>
              <a:gdLst/>
              <a:ahLst/>
              <a:cxnLst/>
              <a:rect r="r" b="b" t="t" l="l"/>
              <a:pathLst>
                <a:path h="4862064" w="5270530">
                  <a:moveTo>
                    <a:pt x="0" y="0"/>
                  </a:moveTo>
                  <a:lnTo>
                    <a:pt x="5270530" y="0"/>
                  </a:lnTo>
                  <a:lnTo>
                    <a:pt x="5270530" y="4862064"/>
                  </a:lnTo>
                  <a:lnTo>
                    <a:pt x="0" y="486206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2700000">
              <a:off x="2255685" y="1291450"/>
              <a:ext cx="2484652" cy="945181"/>
              <a:chOff x="0" y="0"/>
              <a:chExt cx="1319505" cy="501950"/>
            </a:xfrm>
          </p:grpSpPr>
          <p:sp>
            <p:nvSpPr>
              <p:cNvPr name="Freeform 5" id="5"/>
              <p:cNvSpPr/>
              <p:nvPr/>
            </p:nvSpPr>
            <p:spPr>
              <a:xfrm flipH="false" flipV="false" rot="0">
                <a:off x="0" y="0"/>
                <a:ext cx="1319505" cy="501950"/>
              </a:xfrm>
              <a:custGeom>
                <a:avLst/>
                <a:gdLst/>
                <a:ahLst/>
                <a:cxnLst/>
                <a:rect r="r" b="b" t="t" l="l"/>
                <a:pathLst>
                  <a:path h="501950" w="1319505">
                    <a:moveTo>
                      <a:pt x="152984" y="0"/>
                    </a:moveTo>
                    <a:lnTo>
                      <a:pt x="1166520" y="0"/>
                    </a:lnTo>
                    <a:cubicBezTo>
                      <a:pt x="1207094" y="0"/>
                      <a:pt x="1246006" y="16118"/>
                      <a:pt x="1274697" y="44808"/>
                    </a:cubicBezTo>
                    <a:cubicBezTo>
                      <a:pt x="1303387" y="73498"/>
                      <a:pt x="1319505" y="112410"/>
                      <a:pt x="1319505" y="152984"/>
                    </a:cubicBezTo>
                    <a:lnTo>
                      <a:pt x="1319505" y="348965"/>
                    </a:lnTo>
                    <a:cubicBezTo>
                      <a:pt x="1319505" y="433456"/>
                      <a:pt x="1251011" y="501950"/>
                      <a:pt x="1166520" y="501950"/>
                    </a:cubicBezTo>
                    <a:lnTo>
                      <a:pt x="152984" y="501950"/>
                    </a:lnTo>
                    <a:cubicBezTo>
                      <a:pt x="68493" y="501950"/>
                      <a:pt x="0" y="433456"/>
                      <a:pt x="0" y="348965"/>
                    </a:cubicBezTo>
                    <a:lnTo>
                      <a:pt x="0" y="152984"/>
                    </a:lnTo>
                    <a:cubicBezTo>
                      <a:pt x="0" y="68493"/>
                      <a:pt x="68493" y="0"/>
                      <a:pt x="152984" y="0"/>
                    </a:cubicBezTo>
                    <a:close/>
                  </a:path>
                </a:pathLst>
              </a:custGeom>
              <a:solidFill>
                <a:srgbClr val="39543B"/>
              </a:solidFill>
              <a:ln w="114300" cap="rnd">
                <a:solidFill>
                  <a:srgbClr val="ECEB8D"/>
                </a:solidFill>
                <a:prstDash val="solid"/>
                <a:round/>
              </a:ln>
            </p:spPr>
          </p:sp>
          <p:sp>
            <p:nvSpPr>
              <p:cNvPr name="TextBox 6" id="6"/>
              <p:cNvSpPr txBox="true"/>
              <p:nvPr/>
            </p:nvSpPr>
            <p:spPr>
              <a:xfrm>
                <a:off x="0" y="-57150"/>
                <a:ext cx="1319505" cy="559100"/>
              </a:xfrm>
              <a:prstGeom prst="rect">
                <a:avLst/>
              </a:prstGeom>
            </p:spPr>
            <p:txBody>
              <a:bodyPr anchor="ctr" rtlCol="false" tIns="50800" lIns="50800" bIns="50800" rIns="50800"/>
              <a:lstStyle/>
              <a:p>
                <a:pPr algn="ctr">
                  <a:lnSpc>
                    <a:spcPts val="2571"/>
                  </a:lnSpc>
                </a:pPr>
              </a:p>
            </p:txBody>
          </p:sp>
        </p:grpSp>
        <p:sp>
          <p:nvSpPr>
            <p:cNvPr name="Freeform 7" id="7"/>
            <p:cNvSpPr/>
            <p:nvPr/>
          </p:nvSpPr>
          <p:spPr>
            <a:xfrm flipH="false" flipV="false" rot="-2630769">
              <a:off x="2675027" y="2041268"/>
              <a:ext cx="623639" cy="549314"/>
            </a:xfrm>
            <a:custGeom>
              <a:avLst/>
              <a:gdLst/>
              <a:ahLst/>
              <a:cxnLst/>
              <a:rect r="r" b="b" t="t" l="l"/>
              <a:pathLst>
                <a:path h="549314" w="623639">
                  <a:moveTo>
                    <a:pt x="0" y="0"/>
                  </a:moveTo>
                  <a:lnTo>
                    <a:pt x="623639" y="0"/>
                  </a:lnTo>
                  <a:lnTo>
                    <a:pt x="623639" y="549314"/>
                  </a:lnTo>
                  <a:lnTo>
                    <a:pt x="0" y="549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288306" y="1319992"/>
              <a:ext cx="705648" cy="696827"/>
            </a:xfrm>
            <a:custGeom>
              <a:avLst/>
              <a:gdLst/>
              <a:ahLst/>
              <a:cxnLst/>
              <a:rect r="r" b="b" t="t" l="l"/>
              <a:pathLst>
                <a:path h="696827" w="705648">
                  <a:moveTo>
                    <a:pt x="0" y="0"/>
                  </a:moveTo>
                  <a:lnTo>
                    <a:pt x="705648" y="0"/>
                  </a:lnTo>
                  <a:lnTo>
                    <a:pt x="705648" y="696827"/>
                  </a:lnTo>
                  <a:lnTo>
                    <a:pt x="0" y="696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806326">
              <a:off x="2971155" y="1871093"/>
              <a:ext cx="503860" cy="227195"/>
            </a:xfrm>
            <a:custGeom>
              <a:avLst/>
              <a:gdLst/>
              <a:ahLst/>
              <a:cxnLst/>
              <a:rect r="r" b="b" t="t" l="l"/>
              <a:pathLst>
                <a:path h="227195" w="503860">
                  <a:moveTo>
                    <a:pt x="0" y="0"/>
                  </a:moveTo>
                  <a:lnTo>
                    <a:pt x="503860" y="0"/>
                  </a:lnTo>
                  <a:lnTo>
                    <a:pt x="503860" y="227195"/>
                  </a:lnTo>
                  <a:lnTo>
                    <a:pt x="0" y="2271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630769">
              <a:off x="3772944" y="911571"/>
              <a:ext cx="593691" cy="522935"/>
            </a:xfrm>
            <a:custGeom>
              <a:avLst/>
              <a:gdLst/>
              <a:ahLst/>
              <a:cxnLst/>
              <a:rect r="r" b="b" t="t" l="l"/>
              <a:pathLst>
                <a:path h="522935" w="593691">
                  <a:moveTo>
                    <a:pt x="0" y="0"/>
                  </a:moveTo>
                  <a:lnTo>
                    <a:pt x="593692" y="0"/>
                  </a:lnTo>
                  <a:lnTo>
                    <a:pt x="593692" y="522935"/>
                  </a:lnTo>
                  <a:lnTo>
                    <a:pt x="0" y="522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028700" y="980494"/>
            <a:ext cx="9573555" cy="909650"/>
            <a:chOff x="0" y="0"/>
            <a:chExt cx="2521430" cy="239579"/>
          </a:xfrm>
        </p:grpSpPr>
        <p:sp>
          <p:nvSpPr>
            <p:cNvPr name="Freeform 12" id="12"/>
            <p:cNvSpPr/>
            <p:nvPr/>
          </p:nvSpPr>
          <p:spPr>
            <a:xfrm flipH="false" flipV="false" rot="0">
              <a:off x="0" y="0"/>
              <a:ext cx="2521430" cy="239579"/>
            </a:xfrm>
            <a:custGeom>
              <a:avLst/>
              <a:gdLst/>
              <a:ahLst/>
              <a:cxnLst/>
              <a:rect r="r" b="b" t="t" l="l"/>
              <a:pathLst>
                <a:path h="239579" w="2521430">
                  <a:moveTo>
                    <a:pt x="41243" y="0"/>
                  </a:moveTo>
                  <a:lnTo>
                    <a:pt x="2480188" y="0"/>
                  </a:lnTo>
                  <a:cubicBezTo>
                    <a:pt x="2502965" y="0"/>
                    <a:pt x="2521430" y="18465"/>
                    <a:pt x="2521430" y="41243"/>
                  </a:cubicBezTo>
                  <a:lnTo>
                    <a:pt x="2521430" y="198336"/>
                  </a:lnTo>
                  <a:cubicBezTo>
                    <a:pt x="2521430" y="221114"/>
                    <a:pt x="2502965" y="239579"/>
                    <a:pt x="2480188" y="239579"/>
                  </a:cubicBezTo>
                  <a:lnTo>
                    <a:pt x="41243" y="239579"/>
                  </a:lnTo>
                  <a:cubicBezTo>
                    <a:pt x="18465" y="239579"/>
                    <a:pt x="0" y="221114"/>
                    <a:pt x="0" y="198336"/>
                  </a:cubicBezTo>
                  <a:lnTo>
                    <a:pt x="0" y="41243"/>
                  </a:lnTo>
                  <a:cubicBezTo>
                    <a:pt x="0" y="18465"/>
                    <a:pt x="18465" y="0"/>
                    <a:pt x="41243" y="0"/>
                  </a:cubicBezTo>
                  <a:close/>
                </a:path>
              </a:pathLst>
            </a:custGeom>
            <a:solidFill>
              <a:srgbClr val="DDDCCA"/>
            </a:solidFill>
            <a:ln cap="rnd">
              <a:noFill/>
              <a:prstDash val="solid"/>
              <a:round/>
            </a:ln>
          </p:spPr>
        </p:sp>
        <p:sp>
          <p:nvSpPr>
            <p:cNvPr name="TextBox 13" id="13"/>
            <p:cNvSpPr txBox="true"/>
            <p:nvPr/>
          </p:nvSpPr>
          <p:spPr>
            <a:xfrm>
              <a:off x="0" y="-47625"/>
              <a:ext cx="2521430" cy="2872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028700" y="2822912"/>
            <a:ext cx="15245277" cy="7139871"/>
          </a:xfrm>
          <a:custGeom>
            <a:avLst/>
            <a:gdLst/>
            <a:ahLst/>
            <a:cxnLst/>
            <a:rect r="r" b="b" t="t" l="l"/>
            <a:pathLst>
              <a:path h="7139871" w="15245277">
                <a:moveTo>
                  <a:pt x="0" y="0"/>
                </a:moveTo>
                <a:lnTo>
                  <a:pt x="15245277" y="0"/>
                </a:lnTo>
                <a:lnTo>
                  <a:pt x="15245277" y="7139871"/>
                </a:lnTo>
                <a:lnTo>
                  <a:pt x="0" y="7139871"/>
                </a:lnTo>
                <a:lnTo>
                  <a:pt x="0" y="0"/>
                </a:lnTo>
                <a:close/>
              </a:path>
            </a:pathLst>
          </a:custGeom>
          <a:blipFill>
            <a:blip r:embed="rId11"/>
            <a:stretch>
              <a:fillRect l="0" t="0" r="0" b="0"/>
            </a:stretch>
          </a:blipFill>
        </p:spPr>
      </p:sp>
      <p:sp>
        <p:nvSpPr>
          <p:cNvPr name="TextBox 15" id="15"/>
          <p:cNvSpPr txBox="true"/>
          <p:nvPr/>
        </p:nvSpPr>
        <p:spPr>
          <a:xfrm rot="0">
            <a:off x="1495541" y="980494"/>
            <a:ext cx="8639874" cy="862462"/>
          </a:xfrm>
          <a:prstGeom prst="rect">
            <a:avLst/>
          </a:prstGeom>
        </p:spPr>
        <p:txBody>
          <a:bodyPr anchor="t" rtlCol="false" tIns="0" lIns="0" bIns="0" rIns="0">
            <a:spAutoFit/>
          </a:bodyPr>
          <a:lstStyle/>
          <a:p>
            <a:pPr algn="ctr" marL="0" indent="0" lvl="0">
              <a:lnSpc>
                <a:spcPts val="6852"/>
              </a:lnSpc>
              <a:spcBef>
                <a:spcPct val="0"/>
              </a:spcBef>
            </a:pPr>
            <a:r>
              <a:rPr lang="en-US" sz="5710">
                <a:solidFill>
                  <a:srgbClr val="233D25"/>
                </a:solidFill>
                <a:latin typeface="DM Sans Bold"/>
              </a:rPr>
              <a:t>RESULTS: TAXONOMY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12959104" y="-387955"/>
            <a:ext cx="3952897" cy="3646548"/>
            <a:chOff x="0" y="0"/>
            <a:chExt cx="5270530" cy="4862064"/>
          </a:xfrm>
        </p:grpSpPr>
        <p:sp>
          <p:nvSpPr>
            <p:cNvPr name="Freeform 3" id="3"/>
            <p:cNvSpPr/>
            <p:nvPr/>
          </p:nvSpPr>
          <p:spPr>
            <a:xfrm flipH="false" flipV="false" rot="0">
              <a:off x="0" y="0"/>
              <a:ext cx="5270530" cy="4862064"/>
            </a:xfrm>
            <a:custGeom>
              <a:avLst/>
              <a:gdLst/>
              <a:ahLst/>
              <a:cxnLst/>
              <a:rect r="r" b="b" t="t" l="l"/>
              <a:pathLst>
                <a:path h="4862064" w="5270530">
                  <a:moveTo>
                    <a:pt x="0" y="0"/>
                  </a:moveTo>
                  <a:lnTo>
                    <a:pt x="5270530" y="0"/>
                  </a:lnTo>
                  <a:lnTo>
                    <a:pt x="5270530" y="4862064"/>
                  </a:lnTo>
                  <a:lnTo>
                    <a:pt x="0" y="4862064"/>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2700000">
              <a:off x="2255685" y="1291450"/>
              <a:ext cx="2484652" cy="945181"/>
              <a:chOff x="0" y="0"/>
              <a:chExt cx="1319505" cy="501950"/>
            </a:xfrm>
          </p:grpSpPr>
          <p:sp>
            <p:nvSpPr>
              <p:cNvPr name="Freeform 5" id="5"/>
              <p:cNvSpPr/>
              <p:nvPr/>
            </p:nvSpPr>
            <p:spPr>
              <a:xfrm flipH="false" flipV="false" rot="0">
                <a:off x="0" y="0"/>
                <a:ext cx="1319505" cy="501950"/>
              </a:xfrm>
              <a:custGeom>
                <a:avLst/>
                <a:gdLst/>
                <a:ahLst/>
                <a:cxnLst/>
                <a:rect r="r" b="b" t="t" l="l"/>
                <a:pathLst>
                  <a:path h="501950" w="1319505">
                    <a:moveTo>
                      <a:pt x="152984" y="0"/>
                    </a:moveTo>
                    <a:lnTo>
                      <a:pt x="1166520" y="0"/>
                    </a:lnTo>
                    <a:cubicBezTo>
                      <a:pt x="1207094" y="0"/>
                      <a:pt x="1246006" y="16118"/>
                      <a:pt x="1274697" y="44808"/>
                    </a:cubicBezTo>
                    <a:cubicBezTo>
                      <a:pt x="1303387" y="73498"/>
                      <a:pt x="1319505" y="112410"/>
                      <a:pt x="1319505" y="152984"/>
                    </a:cubicBezTo>
                    <a:lnTo>
                      <a:pt x="1319505" y="348965"/>
                    </a:lnTo>
                    <a:cubicBezTo>
                      <a:pt x="1319505" y="433456"/>
                      <a:pt x="1251011" y="501950"/>
                      <a:pt x="1166520" y="501950"/>
                    </a:cubicBezTo>
                    <a:lnTo>
                      <a:pt x="152984" y="501950"/>
                    </a:lnTo>
                    <a:cubicBezTo>
                      <a:pt x="68493" y="501950"/>
                      <a:pt x="0" y="433456"/>
                      <a:pt x="0" y="348965"/>
                    </a:cubicBezTo>
                    <a:lnTo>
                      <a:pt x="0" y="152984"/>
                    </a:lnTo>
                    <a:cubicBezTo>
                      <a:pt x="0" y="68493"/>
                      <a:pt x="68493" y="0"/>
                      <a:pt x="152984" y="0"/>
                    </a:cubicBezTo>
                    <a:close/>
                  </a:path>
                </a:pathLst>
              </a:custGeom>
              <a:solidFill>
                <a:srgbClr val="39543B"/>
              </a:solidFill>
              <a:ln w="114300" cap="rnd">
                <a:solidFill>
                  <a:srgbClr val="ECEB8D"/>
                </a:solidFill>
                <a:prstDash val="solid"/>
                <a:round/>
              </a:ln>
            </p:spPr>
          </p:sp>
          <p:sp>
            <p:nvSpPr>
              <p:cNvPr name="TextBox 6" id="6"/>
              <p:cNvSpPr txBox="true"/>
              <p:nvPr/>
            </p:nvSpPr>
            <p:spPr>
              <a:xfrm>
                <a:off x="0" y="-57150"/>
                <a:ext cx="1319505" cy="559100"/>
              </a:xfrm>
              <a:prstGeom prst="rect">
                <a:avLst/>
              </a:prstGeom>
            </p:spPr>
            <p:txBody>
              <a:bodyPr anchor="ctr" rtlCol="false" tIns="50800" lIns="50800" bIns="50800" rIns="50800"/>
              <a:lstStyle/>
              <a:p>
                <a:pPr algn="ctr">
                  <a:lnSpc>
                    <a:spcPts val="2571"/>
                  </a:lnSpc>
                </a:pPr>
              </a:p>
            </p:txBody>
          </p:sp>
        </p:grpSp>
        <p:sp>
          <p:nvSpPr>
            <p:cNvPr name="Freeform 7" id="7"/>
            <p:cNvSpPr/>
            <p:nvPr/>
          </p:nvSpPr>
          <p:spPr>
            <a:xfrm flipH="false" flipV="false" rot="-2630769">
              <a:off x="2675027" y="2041268"/>
              <a:ext cx="623639" cy="549314"/>
            </a:xfrm>
            <a:custGeom>
              <a:avLst/>
              <a:gdLst/>
              <a:ahLst/>
              <a:cxnLst/>
              <a:rect r="r" b="b" t="t" l="l"/>
              <a:pathLst>
                <a:path h="549314" w="623639">
                  <a:moveTo>
                    <a:pt x="0" y="0"/>
                  </a:moveTo>
                  <a:lnTo>
                    <a:pt x="623639" y="0"/>
                  </a:lnTo>
                  <a:lnTo>
                    <a:pt x="623639" y="549314"/>
                  </a:lnTo>
                  <a:lnTo>
                    <a:pt x="0" y="5493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288306" y="1319992"/>
              <a:ext cx="705648" cy="696827"/>
            </a:xfrm>
            <a:custGeom>
              <a:avLst/>
              <a:gdLst/>
              <a:ahLst/>
              <a:cxnLst/>
              <a:rect r="r" b="b" t="t" l="l"/>
              <a:pathLst>
                <a:path h="696827" w="705648">
                  <a:moveTo>
                    <a:pt x="0" y="0"/>
                  </a:moveTo>
                  <a:lnTo>
                    <a:pt x="705648" y="0"/>
                  </a:lnTo>
                  <a:lnTo>
                    <a:pt x="705648" y="696827"/>
                  </a:lnTo>
                  <a:lnTo>
                    <a:pt x="0" y="696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806326">
              <a:off x="2971155" y="1871093"/>
              <a:ext cx="503860" cy="227195"/>
            </a:xfrm>
            <a:custGeom>
              <a:avLst/>
              <a:gdLst/>
              <a:ahLst/>
              <a:cxnLst/>
              <a:rect r="r" b="b" t="t" l="l"/>
              <a:pathLst>
                <a:path h="227195" w="503860">
                  <a:moveTo>
                    <a:pt x="0" y="0"/>
                  </a:moveTo>
                  <a:lnTo>
                    <a:pt x="503860" y="0"/>
                  </a:lnTo>
                  <a:lnTo>
                    <a:pt x="503860" y="227195"/>
                  </a:lnTo>
                  <a:lnTo>
                    <a:pt x="0" y="2271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630769">
              <a:off x="3772944" y="911571"/>
              <a:ext cx="593691" cy="522935"/>
            </a:xfrm>
            <a:custGeom>
              <a:avLst/>
              <a:gdLst/>
              <a:ahLst/>
              <a:cxnLst/>
              <a:rect r="r" b="b" t="t" l="l"/>
              <a:pathLst>
                <a:path h="522935" w="593691">
                  <a:moveTo>
                    <a:pt x="0" y="0"/>
                  </a:moveTo>
                  <a:lnTo>
                    <a:pt x="593692" y="0"/>
                  </a:lnTo>
                  <a:lnTo>
                    <a:pt x="593692" y="522935"/>
                  </a:lnTo>
                  <a:lnTo>
                    <a:pt x="0" y="5229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1" id="11"/>
          <p:cNvGrpSpPr/>
          <p:nvPr/>
        </p:nvGrpSpPr>
        <p:grpSpPr>
          <a:xfrm rot="0">
            <a:off x="1028700" y="980494"/>
            <a:ext cx="9573555" cy="909650"/>
            <a:chOff x="0" y="0"/>
            <a:chExt cx="2521430" cy="239579"/>
          </a:xfrm>
        </p:grpSpPr>
        <p:sp>
          <p:nvSpPr>
            <p:cNvPr name="Freeform 12" id="12"/>
            <p:cNvSpPr/>
            <p:nvPr/>
          </p:nvSpPr>
          <p:spPr>
            <a:xfrm flipH="false" flipV="false" rot="0">
              <a:off x="0" y="0"/>
              <a:ext cx="2521430" cy="239579"/>
            </a:xfrm>
            <a:custGeom>
              <a:avLst/>
              <a:gdLst/>
              <a:ahLst/>
              <a:cxnLst/>
              <a:rect r="r" b="b" t="t" l="l"/>
              <a:pathLst>
                <a:path h="239579" w="2521430">
                  <a:moveTo>
                    <a:pt x="41243" y="0"/>
                  </a:moveTo>
                  <a:lnTo>
                    <a:pt x="2480188" y="0"/>
                  </a:lnTo>
                  <a:cubicBezTo>
                    <a:pt x="2502965" y="0"/>
                    <a:pt x="2521430" y="18465"/>
                    <a:pt x="2521430" y="41243"/>
                  </a:cubicBezTo>
                  <a:lnTo>
                    <a:pt x="2521430" y="198336"/>
                  </a:lnTo>
                  <a:cubicBezTo>
                    <a:pt x="2521430" y="221114"/>
                    <a:pt x="2502965" y="239579"/>
                    <a:pt x="2480188" y="239579"/>
                  </a:cubicBezTo>
                  <a:lnTo>
                    <a:pt x="41243" y="239579"/>
                  </a:lnTo>
                  <a:cubicBezTo>
                    <a:pt x="18465" y="239579"/>
                    <a:pt x="0" y="221114"/>
                    <a:pt x="0" y="198336"/>
                  </a:cubicBezTo>
                  <a:lnTo>
                    <a:pt x="0" y="41243"/>
                  </a:lnTo>
                  <a:cubicBezTo>
                    <a:pt x="0" y="18465"/>
                    <a:pt x="18465" y="0"/>
                    <a:pt x="41243" y="0"/>
                  </a:cubicBezTo>
                  <a:close/>
                </a:path>
              </a:pathLst>
            </a:custGeom>
            <a:solidFill>
              <a:srgbClr val="DDDCCA"/>
            </a:solidFill>
            <a:ln cap="rnd">
              <a:noFill/>
              <a:prstDash val="solid"/>
              <a:round/>
            </a:ln>
          </p:spPr>
        </p:sp>
        <p:sp>
          <p:nvSpPr>
            <p:cNvPr name="TextBox 13" id="13"/>
            <p:cNvSpPr txBox="true"/>
            <p:nvPr/>
          </p:nvSpPr>
          <p:spPr>
            <a:xfrm>
              <a:off x="0" y="-47625"/>
              <a:ext cx="2521430" cy="2872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95541" y="2171700"/>
            <a:ext cx="14517044" cy="7748472"/>
          </a:xfrm>
          <a:custGeom>
            <a:avLst/>
            <a:gdLst/>
            <a:ahLst/>
            <a:cxnLst/>
            <a:rect r="r" b="b" t="t" l="l"/>
            <a:pathLst>
              <a:path h="7748472" w="14517044">
                <a:moveTo>
                  <a:pt x="0" y="0"/>
                </a:moveTo>
                <a:lnTo>
                  <a:pt x="14517044" y="0"/>
                </a:lnTo>
                <a:lnTo>
                  <a:pt x="14517044" y="7748472"/>
                </a:lnTo>
                <a:lnTo>
                  <a:pt x="0" y="7748472"/>
                </a:lnTo>
                <a:lnTo>
                  <a:pt x="0" y="0"/>
                </a:lnTo>
                <a:close/>
              </a:path>
            </a:pathLst>
          </a:custGeom>
          <a:blipFill>
            <a:blip r:embed="rId11"/>
            <a:stretch>
              <a:fillRect l="0" t="0" r="0" b="0"/>
            </a:stretch>
          </a:blipFill>
        </p:spPr>
      </p:sp>
      <p:sp>
        <p:nvSpPr>
          <p:cNvPr name="TextBox 15" id="15"/>
          <p:cNvSpPr txBox="true"/>
          <p:nvPr/>
        </p:nvSpPr>
        <p:spPr>
          <a:xfrm rot="0">
            <a:off x="1495541" y="980494"/>
            <a:ext cx="8639874" cy="862462"/>
          </a:xfrm>
          <a:prstGeom prst="rect">
            <a:avLst/>
          </a:prstGeom>
        </p:spPr>
        <p:txBody>
          <a:bodyPr anchor="t" rtlCol="false" tIns="0" lIns="0" bIns="0" rIns="0">
            <a:spAutoFit/>
          </a:bodyPr>
          <a:lstStyle/>
          <a:p>
            <a:pPr algn="ctr" marL="0" indent="0" lvl="0">
              <a:lnSpc>
                <a:spcPts val="6852"/>
              </a:lnSpc>
              <a:spcBef>
                <a:spcPct val="0"/>
              </a:spcBef>
            </a:pPr>
            <a:r>
              <a:rPr lang="en-US" sz="5710">
                <a:solidFill>
                  <a:srgbClr val="233D25"/>
                </a:solidFill>
                <a:latin typeface="DM Sans Bold"/>
              </a:rPr>
              <a:t>RESULTS: TAXONOMY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4976774" y="309022"/>
            <a:ext cx="9376104" cy="2017664"/>
            <a:chOff x="0" y="0"/>
            <a:chExt cx="2285792" cy="491884"/>
          </a:xfrm>
        </p:grpSpPr>
        <p:sp>
          <p:nvSpPr>
            <p:cNvPr name="Freeform 3" id="3"/>
            <p:cNvSpPr/>
            <p:nvPr/>
          </p:nvSpPr>
          <p:spPr>
            <a:xfrm flipH="false" flipV="false" rot="0">
              <a:off x="0" y="0"/>
              <a:ext cx="2285792" cy="491884"/>
            </a:xfrm>
            <a:custGeom>
              <a:avLst/>
              <a:gdLst/>
              <a:ahLst/>
              <a:cxnLst/>
              <a:rect r="r" b="b" t="t" l="l"/>
              <a:pathLst>
                <a:path h="491884" w="2285792">
                  <a:moveTo>
                    <a:pt x="42111" y="0"/>
                  </a:moveTo>
                  <a:lnTo>
                    <a:pt x="2243681" y="0"/>
                  </a:lnTo>
                  <a:cubicBezTo>
                    <a:pt x="2254849" y="0"/>
                    <a:pt x="2265561" y="4437"/>
                    <a:pt x="2273458" y="12334"/>
                  </a:cubicBezTo>
                  <a:cubicBezTo>
                    <a:pt x="2281355" y="20231"/>
                    <a:pt x="2285792" y="30943"/>
                    <a:pt x="2285792" y="42111"/>
                  </a:cubicBezTo>
                  <a:lnTo>
                    <a:pt x="2285792" y="449773"/>
                  </a:lnTo>
                  <a:cubicBezTo>
                    <a:pt x="2285792" y="460942"/>
                    <a:pt x="2281355" y="471653"/>
                    <a:pt x="2273458" y="479550"/>
                  </a:cubicBezTo>
                  <a:cubicBezTo>
                    <a:pt x="2265561" y="487448"/>
                    <a:pt x="2254849" y="491884"/>
                    <a:pt x="2243681" y="491884"/>
                  </a:cubicBezTo>
                  <a:lnTo>
                    <a:pt x="42111" y="491884"/>
                  </a:lnTo>
                  <a:cubicBezTo>
                    <a:pt x="30943" y="491884"/>
                    <a:pt x="20231" y="487448"/>
                    <a:pt x="12334" y="479550"/>
                  </a:cubicBezTo>
                  <a:cubicBezTo>
                    <a:pt x="4437" y="471653"/>
                    <a:pt x="0" y="460942"/>
                    <a:pt x="0" y="449773"/>
                  </a:cubicBezTo>
                  <a:lnTo>
                    <a:pt x="0" y="42111"/>
                  </a:lnTo>
                  <a:cubicBezTo>
                    <a:pt x="0" y="30943"/>
                    <a:pt x="4437" y="20231"/>
                    <a:pt x="12334" y="12334"/>
                  </a:cubicBezTo>
                  <a:cubicBezTo>
                    <a:pt x="20231" y="4437"/>
                    <a:pt x="30943" y="0"/>
                    <a:pt x="42111" y="0"/>
                  </a:cubicBezTo>
                  <a:close/>
                </a:path>
              </a:pathLst>
            </a:custGeom>
            <a:solidFill>
              <a:srgbClr val="DDDCCA"/>
            </a:solidFill>
            <a:ln cap="rnd">
              <a:noFill/>
              <a:prstDash val="solid"/>
              <a:round/>
            </a:ln>
          </p:spPr>
        </p:sp>
        <p:sp>
          <p:nvSpPr>
            <p:cNvPr name="TextBox 4" id="4"/>
            <p:cNvSpPr txBox="true"/>
            <p:nvPr/>
          </p:nvSpPr>
          <p:spPr>
            <a:xfrm>
              <a:off x="0" y="-47625"/>
              <a:ext cx="2285792" cy="53950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735759" y="2506020"/>
            <a:ext cx="11858134" cy="7561990"/>
          </a:xfrm>
          <a:custGeom>
            <a:avLst/>
            <a:gdLst/>
            <a:ahLst/>
            <a:cxnLst/>
            <a:rect r="r" b="b" t="t" l="l"/>
            <a:pathLst>
              <a:path h="7561990" w="11858134">
                <a:moveTo>
                  <a:pt x="0" y="0"/>
                </a:moveTo>
                <a:lnTo>
                  <a:pt x="11858135" y="0"/>
                </a:lnTo>
                <a:lnTo>
                  <a:pt x="11858135" y="7561990"/>
                </a:lnTo>
                <a:lnTo>
                  <a:pt x="0" y="7561990"/>
                </a:lnTo>
                <a:lnTo>
                  <a:pt x="0" y="0"/>
                </a:lnTo>
                <a:close/>
              </a:path>
            </a:pathLst>
          </a:custGeom>
          <a:blipFill>
            <a:blip r:embed="rId2"/>
            <a:stretch>
              <a:fillRect l="0" t="-28897" r="-59933" b="-27849"/>
            </a:stretch>
          </a:blipFill>
        </p:spPr>
      </p:sp>
      <p:sp>
        <p:nvSpPr>
          <p:cNvPr name="TextBox 6" id="6"/>
          <p:cNvSpPr txBox="true"/>
          <p:nvPr/>
        </p:nvSpPr>
        <p:spPr>
          <a:xfrm rot="0">
            <a:off x="5325767" y="386105"/>
            <a:ext cx="8418838" cy="1863500"/>
          </a:xfrm>
          <a:prstGeom prst="rect">
            <a:avLst/>
          </a:prstGeom>
        </p:spPr>
        <p:txBody>
          <a:bodyPr anchor="t" rtlCol="false" tIns="0" lIns="0" bIns="0" rIns="0">
            <a:spAutoFit/>
          </a:bodyPr>
          <a:lstStyle/>
          <a:p>
            <a:pPr algn="ctr" marL="0" indent="0" lvl="0">
              <a:lnSpc>
                <a:spcPts val="7402"/>
              </a:lnSpc>
              <a:spcBef>
                <a:spcPct val="0"/>
              </a:spcBef>
            </a:pPr>
            <a:r>
              <a:rPr lang="en-US" sz="6168">
                <a:solidFill>
                  <a:srgbClr val="233D25"/>
                </a:solidFill>
                <a:latin typeface="DM Sans Bold"/>
              </a:rPr>
              <a:t>RESULTS: ALPHA  DIVERSITY</a:t>
            </a:r>
          </a:p>
        </p:txBody>
      </p:sp>
      <p:grpSp>
        <p:nvGrpSpPr>
          <p:cNvPr name="Group 7" id="7"/>
          <p:cNvGrpSpPr/>
          <p:nvPr/>
        </p:nvGrpSpPr>
        <p:grpSpPr>
          <a:xfrm rot="0">
            <a:off x="0" y="2916416"/>
            <a:ext cx="3617076" cy="1150195"/>
            <a:chOff x="0" y="0"/>
            <a:chExt cx="881804" cy="280405"/>
          </a:xfrm>
        </p:grpSpPr>
        <p:sp>
          <p:nvSpPr>
            <p:cNvPr name="Freeform 8" id="8"/>
            <p:cNvSpPr/>
            <p:nvPr/>
          </p:nvSpPr>
          <p:spPr>
            <a:xfrm flipH="false" flipV="false" rot="0">
              <a:off x="0" y="0"/>
              <a:ext cx="881804" cy="280405"/>
            </a:xfrm>
            <a:custGeom>
              <a:avLst/>
              <a:gdLst/>
              <a:ahLst/>
              <a:cxnLst/>
              <a:rect r="r" b="b" t="t" l="l"/>
              <a:pathLst>
                <a:path h="280405" w="881804">
                  <a:moveTo>
                    <a:pt x="109159" y="0"/>
                  </a:moveTo>
                  <a:lnTo>
                    <a:pt x="772644" y="0"/>
                  </a:lnTo>
                  <a:cubicBezTo>
                    <a:pt x="832931" y="0"/>
                    <a:pt x="881804" y="48872"/>
                    <a:pt x="881804" y="109159"/>
                  </a:cubicBezTo>
                  <a:lnTo>
                    <a:pt x="881804" y="171246"/>
                  </a:lnTo>
                  <a:cubicBezTo>
                    <a:pt x="881804" y="231533"/>
                    <a:pt x="832931" y="280405"/>
                    <a:pt x="772644" y="280405"/>
                  </a:cubicBezTo>
                  <a:lnTo>
                    <a:pt x="109159" y="280405"/>
                  </a:lnTo>
                  <a:cubicBezTo>
                    <a:pt x="48872" y="280405"/>
                    <a:pt x="0" y="231533"/>
                    <a:pt x="0" y="171246"/>
                  </a:cubicBezTo>
                  <a:lnTo>
                    <a:pt x="0" y="109159"/>
                  </a:lnTo>
                  <a:cubicBezTo>
                    <a:pt x="0" y="48872"/>
                    <a:pt x="48872" y="0"/>
                    <a:pt x="109159" y="0"/>
                  </a:cubicBezTo>
                  <a:close/>
                </a:path>
              </a:pathLst>
            </a:custGeom>
            <a:solidFill>
              <a:srgbClr val="DDDCCA"/>
            </a:solidFill>
            <a:ln cap="rnd">
              <a:noFill/>
              <a:prstDash val="solid"/>
              <a:round/>
            </a:ln>
          </p:spPr>
        </p:sp>
        <p:sp>
          <p:nvSpPr>
            <p:cNvPr name="TextBox 9" id="9"/>
            <p:cNvSpPr txBox="true"/>
            <p:nvPr/>
          </p:nvSpPr>
          <p:spPr>
            <a:xfrm>
              <a:off x="0" y="-47625"/>
              <a:ext cx="881804" cy="32803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98512" y="3167981"/>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p-value: 0.57</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844246" y="143563"/>
            <a:ext cx="11978510" cy="1174292"/>
            <a:chOff x="0" y="0"/>
            <a:chExt cx="2920230" cy="286280"/>
          </a:xfrm>
        </p:grpSpPr>
        <p:sp>
          <p:nvSpPr>
            <p:cNvPr name="Freeform 3" id="3"/>
            <p:cNvSpPr/>
            <p:nvPr/>
          </p:nvSpPr>
          <p:spPr>
            <a:xfrm flipH="false" flipV="false" rot="0">
              <a:off x="0" y="0"/>
              <a:ext cx="2920230" cy="286280"/>
            </a:xfrm>
            <a:custGeom>
              <a:avLst/>
              <a:gdLst/>
              <a:ahLst/>
              <a:cxnLst/>
              <a:rect r="r" b="b" t="t" l="l"/>
              <a:pathLst>
                <a:path h="286280" w="2920230">
                  <a:moveTo>
                    <a:pt x="32962" y="0"/>
                  </a:moveTo>
                  <a:lnTo>
                    <a:pt x="2887268" y="0"/>
                  </a:lnTo>
                  <a:cubicBezTo>
                    <a:pt x="2905472" y="0"/>
                    <a:pt x="2920230" y="14758"/>
                    <a:pt x="2920230" y="32962"/>
                  </a:cubicBezTo>
                  <a:lnTo>
                    <a:pt x="2920230" y="253317"/>
                  </a:lnTo>
                  <a:cubicBezTo>
                    <a:pt x="2920230" y="271522"/>
                    <a:pt x="2905472" y="286280"/>
                    <a:pt x="2887268" y="286280"/>
                  </a:cubicBezTo>
                  <a:lnTo>
                    <a:pt x="32962" y="286280"/>
                  </a:lnTo>
                  <a:cubicBezTo>
                    <a:pt x="14758" y="286280"/>
                    <a:pt x="0" y="271522"/>
                    <a:pt x="0" y="253317"/>
                  </a:cubicBezTo>
                  <a:lnTo>
                    <a:pt x="0" y="32962"/>
                  </a:lnTo>
                  <a:cubicBezTo>
                    <a:pt x="0" y="14758"/>
                    <a:pt x="14758" y="0"/>
                    <a:pt x="32962" y="0"/>
                  </a:cubicBezTo>
                  <a:close/>
                </a:path>
              </a:pathLst>
            </a:custGeom>
            <a:solidFill>
              <a:srgbClr val="DDDCCA"/>
            </a:solidFill>
            <a:ln cap="rnd">
              <a:noFill/>
              <a:prstDash val="solid"/>
              <a:round/>
            </a:ln>
          </p:spPr>
        </p:sp>
        <p:sp>
          <p:nvSpPr>
            <p:cNvPr name="TextBox 4" id="4"/>
            <p:cNvSpPr txBox="true"/>
            <p:nvPr/>
          </p:nvSpPr>
          <p:spPr>
            <a:xfrm>
              <a:off x="0" y="-47625"/>
              <a:ext cx="2920230" cy="3339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8512" y="1856176"/>
            <a:ext cx="3617076" cy="1150195"/>
            <a:chOff x="0" y="0"/>
            <a:chExt cx="881804" cy="280405"/>
          </a:xfrm>
        </p:grpSpPr>
        <p:sp>
          <p:nvSpPr>
            <p:cNvPr name="Freeform 6" id="6"/>
            <p:cNvSpPr/>
            <p:nvPr/>
          </p:nvSpPr>
          <p:spPr>
            <a:xfrm flipH="false" flipV="false" rot="0">
              <a:off x="0" y="0"/>
              <a:ext cx="881804" cy="280405"/>
            </a:xfrm>
            <a:custGeom>
              <a:avLst/>
              <a:gdLst/>
              <a:ahLst/>
              <a:cxnLst/>
              <a:rect r="r" b="b" t="t" l="l"/>
              <a:pathLst>
                <a:path h="280405" w="881804">
                  <a:moveTo>
                    <a:pt x="109159" y="0"/>
                  </a:moveTo>
                  <a:lnTo>
                    <a:pt x="772644" y="0"/>
                  </a:lnTo>
                  <a:cubicBezTo>
                    <a:pt x="832931" y="0"/>
                    <a:pt x="881804" y="48872"/>
                    <a:pt x="881804" y="109159"/>
                  </a:cubicBezTo>
                  <a:lnTo>
                    <a:pt x="881804" y="171246"/>
                  </a:lnTo>
                  <a:cubicBezTo>
                    <a:pt x="881804" y="231533"/>
                    <a:pt x="832931" y="280405"/>
                    <a:pt x="772644" y="280405"/>
                  </a:cubicBezTo>
                  <a:lnTo>
                    <a:pt x="109159" y="280405"/>
                  </a:lnTo>
                  <a:cubicBezTo>
                    <a:pt x="48872" y="280405"/>
                    <a:pt x="0" y="231533"/>
                    <a:pt x="0" y="171246"/>
                  </a:cubicBezTo>
                  <a:lnTo>
                    <a:pt x="0" y="109159"/>
                  </a:lnTo>
                  <a:cubicBezTo>
                    <a:pt x="0" y="48872"/>
                    <a:pt x="48872" y="0"/>
                    <a:pt x="109159" y="0"/>
                  </a:cubicBezTo>
                  <a:close/>
                </a:path>
              </a:pathLst>
            </a:custGeom>
            <a:solidFill>
              <a:srgbClr val="DDDCCA"/>
            </a:solidFill>
            <a:ln cap="rnd">
              <a:noFill/>
              <a:prstDash val="solid"/>
              <a:round/>
            </a:ln>
          </p:spPr>
        </p:sp>
        <p:sp>
          <p:nvSpPr>
            <p:cNvPr name="TextBox 7" id="7"/>
            <p:cNvSpPr txBox="true"/>
            <p:nvPr/>
          </p:nvSpPr>
          <p:spPr>
            <a:xfrm>
              <a:off x="0" y="-47625"/>
              <a:ext cx="881804" cy="3280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844246" y="2431274"/>
            <a:ext cx="14876295" cy="6893569"/>
          </a:xfrm>
          <a:custGeom>
            <a:avLst/>
            <a:gdLst/>
            <a:ahLst/>
            <a:cxnLst/>
            <a:rect r="r" b="b" t="t" l="l"/>
            <a:pathLst>
              <a:path h="6893569" w="14876295">
                <a:moveTo>
                  <a:pt x="0" y="0"/>
                </a:moveTo>
                <a:lnTo>
                  <a:pt x="14876295" y="0"/>
                </a:lnTo>
                <a:lnTo>
                  <a:pt x="14876295" y="6893569"/>
                </a:lnTo>
                <a:lnTo>
                  <a:pt x="0" y="6893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130108" y="264834"/>
            <a:ext cx="11406785" cy="931750"/>
          </a:xfrm>
          <a:prstGeom prst="rect">
            <a:avLst/>
          </a:prstGeom>
        </p:spPr>
        <p:txBody>
          <a:bodyPr anchor="t" rtlCol="false" tIns="0" lIns="0" bIns="0" rIns="0">
            <a:spAutoFit/>
          </a:bodyPr>
          <a:lstStyle/>
          <a:p>
            <a:pPr algn="ctr" marL="0" indent="0" lvl="0">
              <a:lnSpc>
                <a:spcPts val="7402"/>
              </a:lnSpc>
              <a:spcBef>
                <a:spcPct val="0"/>
              </a:spcBef>
            </a:pPr>
            <a:r>
              <a:rPr lang="en-US" sz="6168">
                <a:solidFill>
                  <a:srgbClr val="233D25"/>
                </a:solidFill>
                <a:latin typeface="DM Sans Bold"/>
              </a:rPr>
              <a:t>RESULTS: ALPHA  DIVERSITY</a:t>
            </a:r>
          </a:p>
        </p:txBody>
      </p:sp>
      <p:sp>
        <p:nvSpPr>
          <p:cNvPr name="TextBox 10" id="10"/>
          <p:cNvSpPr txBox="true"/>
          <p:nvPr/>
        </p:nvSpPr>
        <p:spPr>
          <a:xfrm rot="0">
            <a:off x="0" y="2107742"/>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p-value: 0.32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844246" y="143563"/>
            <a:ext cx="11978510" cy="1174292"/>
            <a:chOff x="0" y="0"/>
            <a:chExt cx="2920230" cy="286280"/>
          </a:xfrm>
        </p:grpSpPr>
        <p:sp>
          <p:nvSpPr>
            <p:cNvPr name="Freeform 3" id="3"/>
            <p:cNvSpPr/>
            <p:nvPr/>
          </p:nvSpPr>
          <p:spPr>
            <a:xfrm flipH="false" flipV="false" rot="0">
              <a:off x="0" y="0"/>
              <a:ext cx="2920230" cy="286280"/>
            </a:xfrm>
            <a:custGeom>
              <a:avLst/>
              <a:gdLst/>
              <a:ahLst/>
              <a:cxnLst/>
              <a:rect r="r" b="b" t="t" l="l"/>
              <a:pathLst>
                <a:path h="286280" w="2920230">
                  <a:moveTo>
                    <a:pt x="32962" y="0"/>
                  </a:moveTo>
                  <a:lnTo>
                    <a:pt x="2887268" y="0"/>
                  </a:lnTo>
                  <a:cubicBezTo>
                    <a:pt x="2905472" y="0"/>
                    <a:pt x="2920230" y="14758"/>
                    <a:pt x="2920230" y="32962"/>
                  </a:cubicBezTo>
                  <a:lnTo>
                    <a:pt x="2920230" y="253317"/>
                  </a:lnTo>
                  <a:cubicBezTo>
                    <a:pt x="2920230" y="271522"/>
                    <a:pt x="2905472" y="286280"/>
                    <a:pt x="2887268" y="286280"/>
                  </a:cubicBezTo>
                  <a:lnTo>
                    <a:pt x="32962" y="286280"/>
                  </a:lnTo>
                  <a:cubicBezTo>
                    <a:pt x="14758" y="286280"/>
                    <a:pt x="0" y="271522"/>
                    <a:pt x="0" y="253317"/>
                  </a:cubicBezTo>
                  <a:lnTo>
                    <a:pt x="0" y="32962"/>
                  </a:lnTo>
                  <a:cubicBezTo>
                    <a:pt x="0" y="14758"/>
                    <a:pt x="14758" y="0"/>
                    <a:pt x="32962" y="0"/>
                  </a:cubicBezTo>
                  <a:close/>
                </a:path>
              </a:pathLst>
            </a:custGeom>
            <a:solidFill>
              <a:srgbClr val="DDDCCA"/>
            </a:solidFill>
            <a:ln cap="rnd">
              <a:noFill/>
              <a:prstDash val="solid"/>
              <a:round/>
            </a:ln>
          </p:spPr>
        </p:sp>
        <p:sp>
          <p:nvSpPr>
            <p:cNvPr name="TextBox 4" id="4"/>
            <p:cNvSpPr txBox="true"/>
            <p:nvPr/>
          </p:nvSpPr>
          <p:spPr>
            <a:xfrm>
              <a:off x="0" y="-47625"/>
              <a:ext cx="2920230" cy="3339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8512" y="1856176"/>
            <a:ext cx="3617076" cy="1150195"/>
            <a:chOff x="0" y="0"/>
            <a:chExt cx="881804" cy="280405"/>
          </a:xfrm>
        </p:grpSpPr>
        <p:sp>
          <p:nvSpPr>
            <p:cNvPr name="Freeform 6" id="6"/>
            <p:cNvSpPr/>
            <p:nvPr/>
          </p:nvSpPr>
          <p:spPr>
            <a:xfrm flipH="false" flipV="false" rot="0">
              <a:off x="0" y="0"/>
              <a:ext cx="881804" cy="280405"/>
            </a:xfrm>
            <a:custGeom>
              <a:avLst/>
              <a:gdLst/>
              <a:ahLst/>
              <a:cxnLst/>
              <a:rect r="r" b="b" t="t" l="l"/>
              <a:pathLst>
                <a:path h="280405" w="881804">
                  <a:moveTo>
                    <a:pt x="109159" y="0"/>
                  </a:moveTo>
                  <a:lnTo>
                    <a:pt x="772644" y="0"/>
                  </a:lnTo>
                  <a:cubicBezTo>
                    <a:pt x="832931" y="0"/>
                    <a:pt x="881804" y="48872"/>
                    <a:pt x="881804" y="109159"/>
                  </a:cubicBezTo>
                  <a:lnTo>
                    <a:pt x="881804" y="171246"/>
                  </a:lnTo>
                  <a:cubicBezTo>
                    <a:pt x="881804" y="231533"/>
                    <a:pt x="832931" y="280405"/>
                    <a:pt x="772644" y="280405"/>
                  </a:cubicBezTo>
                  <a:lnTo>
                    <a:pt x="109159" y="280405"/>
                  </a:lnTo>
                  <a:cubicBezTo>
                    <a:pt x="48872" y="280405"/>
                    <a:pt x="0" y="231533"/>
                    <a:pt x="0" y="171246"/>
                  </a:cubicBezTo>
                  <a:lnTo>
                    <a:pt x="0" y="109159"/>
                  </a:lnTo>
                  <a:cubicBezTo>
                    <a:pt x="0" y="48872"/>
                    <a:pt x="48872" y="0"/>
                    <a:pt x="109159" y="0"/>
                  </a:cubicBezTo>
                  <a:close/>
                </a:path>
              </a:pathLst>
            </a:custGeom>
            <a:solidFill>
              <a:srgbClr val="DDDCCA"/>
            </a:solidFill>
            <a:ln cap="rnd">
              <a:noFill/>
              <a:prstDash val="solid"/>
              <a:round/>
            </a:ln>
          </p:spPr>
        </p:sp>
        <p:sp>
          <p:nvSpPr>
            <p:cNvPr name="TextBox 7" id="7"/>
            <p:cNvSpPr txBox="true"/>
            <p:nvPr/>
          </p:nvSpPr>
          <p:spPr>
            <a:xfrm>
              <a:off x="0" y="-47625"/>
              <a:ext cx="881804" cy="3280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615329" y="1561572"/>
            <a:ext cx="13311226" cy="8474887"/>
          </a:xfrm>
          <a:custGeom>
            <a:avLst/>
            <a:gdLst/>
            <a:ahLst/>
            <a:cxnLst/>
            <a:rect r="r" b="b" t="t" l="l"/>
            <a:pathLst>
              <a:path h="8474887" w="13311226">
                <a:moveTo>
                  <a:pt x="0" y="0"/>
                </a:moveTo>
                <a:lnTo>
                  <a:pt x="13311226" y="0"/>
                </a:lnTo>
                <a:lnTo>
                  <a:pt x="13311226" y="8474886"/>
                </a:lnTo>
                <a:lnTo>
                  <a:pt x="0" y="8474886"/>
                </a:lnTo>
                <a:lnTo>
                  <a:pt x="0" y="0"/>
                </a:lnTo>
                <a:close/>
              </a:path>
            </a:pathLst>
          </a:custGeom>
          <a:blipFill>
            <a:blip r:embed="rId2"/>
            <a:stretch>
              <a:fillRect l="0" t="-29047" r="-60999" b="-29000"/>
            </a:stretch>
          </a:blipFill>
        </p:spPr>
      </p:sp>
      <p:sp>
        <p:nvSpPr>
          <p:cNvPr name="TextBox 9" id="9"/>
          <p:cNvSpPr txBox="true"/>
          <p:nvPr/>
        </p:nvSpPr>
        <p:spPr>
          <a:xfrm rot="0">
            <a:off x="4130108" y="264834"/>
            <a:ext cx="11406785" cy="931750"/>
          </a:xfrm>
          <a:prstGeom prst="rect">
            <a:avLst/>
          </a:prstGeom>
        </p:spPr>
        <p:txBody>
          <a:bodyPr anchor="t" rtlCol="false" tIns="0" lIns="0" bIns="0" rIns="0">
            <a:spAutoFit/>
          </a:bodyPr>
          <a:lstStyle/>
          <a:p>
            <a:pPr algn="ctr" marL="0" indent="0" lvl="0">
              <a:lnSpc>
                <a:spcPts val="7402"/>
              </a:lnSpc>
              <a:spcBef>
                <a:spcPct val="0"/>
              </a:spcBef>
            </a:pPr>
            <a:r>
              <a:rPr lang="en-US" sz="6168">
                <a:solidFill>
                  <a:srgbClr val="233D25"/>
                </a:solidFill>
                <a:latin typeface="DM Sans Bold"/>
              </a:rPr>
              <a:t>RESULTS: ALPHA  DIVERSITY</a:t>
            </a:r>
          </a:p>
        </p:txBody>
      </p:sp>
      <p:sp>
        <p:nvSpPr>
          <p:cNvPr name="TextBox 10" id="10"/>
          <p:cNvSpPr txBox="true"/>
          <p:nvPr/>
        </p:nvSpPr>
        <p:spPr>
          <a:xfrm rot="0">
            <a:off x="0" y="2107742"/>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p-value: 0.38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08872"/>
        </a:solidFill>
      </p:bgPr>
    </p:bg>
    <p:spTree>
      <p:nvGrpSpPr>
        <p:cNvPr id="1" name=""/>
        <p:cNvGrpSpPr/>
        <p:nvPr/>
      </p:nvGrpSpPr>
      <p:grpSpPr>
        <a:xfrm>
          <a:off x="0" y="0"/>
          <a:ext cx="0" cy="0"/>
          <a:chOff x="0" y="0"/>
          <a:chExt cx="0" cy="0"/>
        </a:xfrm>
      </p:grpSpPr>
      <p:grpSp>
        <p:nvGrpSpPr>
          <p:cNvPr name="Group 2" id="2"/>
          <p:cNvGrpSpPr/>
          <p:nvPr/>
        </p:nvGrpSpPr>
        <p:grpSpPr>
          <a:xfrm rot="0">
            <a:off x="3844246" y="143563"/>
            <a:ext cx="11978510" cy="1174292"/>
            <a:chOff x="0" y="0"/>
            <a:chExt cx="2920230" cy="286280"/>
          </a:xfrm>
        </p:grpSpPr>
        <p:sp>
          <p:nvSpPr>
            <p:cNvPr name="Freeform 3" id="3"/>
            <p:cNvSpPr/>
            <p:nvPr/>
          </p:nvSpPr>
          <p:spPr>
            <a:xfrm flipH="false" flipV="false" rot="0">
              <a:off x="0" y="0"/>
              <a:ext cx="2920230" cy="286280"/>
            </a:xfrm>
            <a:custGeom>
              <a:avLst/>
              <a:gdLst/>
              <a:ahLst/>
              <a:cxnLst/>
              <a:rect r="r" b="b" t="t" l="l"/>
              <a:pathLst>
                <a:path h="286280" w="2920230">
                  <a:moveTo>
                    <a:pt x="32962" y="0"/>
                  </a:moveTo>
                  <a:lnTo>
                    <a:pt x="2887268" y="0"/>
                  </a:lnTo>
                  <a:cubicBezTo>
                    <a:pt x="2905472" y="0"/>
                    <a:pt x="2920230" y="14758"/>
                    <a:pt x="2920230" y="32962"/>
                  </a:cubicBezTo>
                  <a:lnTo>
                    <a:pt x="2920230" y="253317"/>
                  </a:lnTo>
                  <a:cubicBezTo>
                    <a:pt x="2920230" y="271522"/>
                    <a:pt x="2905472" y="286280"/>
                    <a:pt x="2887268" y="286280"/>
                  </a:cubicBezTo>
                  <a:lnTo>
                    <a:pt x="32962" y="286280"/>
                  </a:lnTo>
                  <a:cubicBezTo>
                    <a:pt x="14758" y="286280"/>
                    <a:pt x="0" y="271522"/>
                    <a:pt x="0" y="253317"/>
                  </a:cubicBezTo>
                  <a:lnTo>
                    <a:pt x="0" y="32962"/>
                  </a:lnTo>
                  <a:cubicBezTo>
                    <a:pt x="0" y="14758"/>
                    <a:pt x="14758" y="0"/>
                    <a:pt x="32962" y="0"/>
                  </a:cubicBezTo>
                  <a:close/>
                </a:path>
              </a:pathLst>
            </a:custGeom>
            <a:solidFill>
              <a:srgbClr val="DDDCCA"/>
            </a:solidFill>
            <a:ln cap="rnd">
              <a:noFill/>
              <a:prstDash val="solid"/>
              <a:round/>
            </a:ln>
          </p:spPr>
        </p:sp>
        <p:sp>
          <p:nvSpPr>
            <p:cNvPr name="TextBox 4" id="4"/>
            <p:cNvSpPr txBox="true"/>
            <p:nvPr/>
          </p:nvSpPr>
          <p:spPr>
            <a:xfrm>
              <a:off x="0" y="-47625"/>
              <a:ext cx="2920230" cy="33390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98512" y="1196583"/>
            <a:ext cx="3617076" cy="1150195"/>
            <a:chOff x="0" y="0"/>
            <a:chExt cx="881804" cy="280405"/>
          </a:xfrm>
        </p:grpSpPr>
        <p:sp>
          <p:nvSpPr>
            <p:cNvPr name="Freeform 6" id="6"/>
            <p:cNvSpPr/>
            <p:nvPr/>
          </p:nvSpPr>
          <p:spPr>
            <a:xfrm flipH="false" flipV="false" rot="0">
              <a:off x="0" y="0"/>
              <a:ext cx="881804" cy="280405"/>
            </a:xfrm>
            <a:custGeom>
              <a:avLst/>
              <a:gdLst/>
              <a:ahLst/>
              <a:cxnLst/>
              <a:rect r="r" b="b" t="t" l="l"/>
              <a:pathLst>
                <a:path h="280405" w="881804">
                  <a:moveTo>
                    <a:pt x="109159" y="0"/>
                  </a:moveTo>
                  <a:lnTo>
                    <a:pt x="772644" y="0"/>
                  </a:lnTo>
                  <a:cubicBezTo>
                    <a:pt x="832931" y="0"/>
                    <a:pt x="881804" y="48872"/>
                    <a:pt x="881804" y="109159"/>
                  </a:cubicBezTo>
                  <a:lnTo>
                    <a:pt x="881804" y="171246"/>
                  </a:lnTo>
                  <a:cubicBezTo>
                    <a:pt x="881804" y="231533"/>
                    <a:pt x="832931" y="280405"/>
                    <a:pt x="772644" y="280405"/>
                  </a:cubicBezTo>
                  <a:lnTo>
                    <a:pt x="109159" y="280405"/>
                  </a:lnTo>
                  <a:cubicBezTo>
                    <a:pt x="48872" y="280405"/>
                    <a:pt x="0" y="231533"/>
                    <a:pt x="0" y="171246"/>
                  </a:cubicBezTo>
                  <a:lnTo>
                    <a:pt x="0" y="109159"/>
                  </a:lnTo>
                  <a:cubicBezTo>
                    <a:pt x="0" y="48872"/>
                    <a:pt x="48872" y="0"/>
                    <a:pt x="109159" y="0"/>
                  </a:cubicBezTo>
                  <a:close/>
                </a:path>
              </a:pathLst>
            </a:custGeom>
            <a:solidFill>
              <a:srgbClr val="DDDCCA"/>
            </a:solidFill>
            <a:ln cap="rnd">
              <a:noFill/>
              <a:prstDash val="solid"/>
              <a:round/>
            </a:ln>
          </p:spPr>
        </p:sp>
        <p:sp>
          <p:nvSpPr>
            <p:cNvPr name="TextBox 7" id="7"/>
            <p:cNvSpPr txBox="true"/>
            <p:nvPr/>
          </p:nvSpPr>
          <p:spPr>
            <a:xfrm>
              <a:off x="0" y="-47625"/>
              <a:ext cx="881804" cy="32803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11446" y="2431274"/>
            <a:ext cx="16497040" cy="7585693"/>
          </a:xfrm>
          <a:custGeom>
            <a:avLst/>
            <a:gdLst/>
            <a:ahLst/>
            <a:cxnLst/>
            <a:rect r="r" b="b" t="t" l="l"/>
            <a:pathLst>
              <a:path h="7585693" w="16497040">
                <a:moveTo>
                  <a:pt x="0" y="0"/>
                </a:moveTo>
                <a:lnTo>
                  <a:pt x="16497040" y="0"/>
                </a:lnTo>
                <a:lnTo>
                  <a:pt x="16497040" y="7585693"/>
                </a:lnTo>
                <a:lnTo>
                  <a:pt x="0" y="75856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130108" y="264834"/>
            <a:ext cx="11406785" cy="931750"/>
          </a:xfrm>
          <a:prstGeom prst="rect">
            <a:avLst/>
          </a:prstGeom>
        </p:spPr>
        <p:txBody>
          <a:bodyPr anchor="t" rtlCol="false" tIns="0" lIns="0" bIns="0" rIns="0">
            <a:spAutoFit/>
          </a:bodyPr>
          <a:lstStyle/>
          <a:p>
            <a:pPr algn="ctr" marL="0" indent="0" lvl="0">
              <a:lnSpc>
                <a:spcPts val="7402"/>
              </a:lnSpc>
              <a:spcBef>
                <a:spcPct val="0"/>
              </a:spcBef>
            </a:pPr>
            <a:r>
              <a:rPr lang="en-US" sz="6168">
                <a:solidFill>
                  <a:srgbClr val="233D25"/>
                </a:solidFill>
                <a:latin typeface="DM Sans Bold"/>
              </a:rPr>
              <a:t>RESULTS: ALPHA  DIVERSITY</a:t>
            </a:r>
          </a:p>
        </p:txBody>
      </p:sp>
      <p:sp>
        <p:nvSpPr>
          <p:cNvPr name="TextBox 10" id="10"/>
          <p:cNvSpPr txBox="true"/>
          <p:nvPr/>
        </p:nvSpPr>
        <p:spPr>
          <a:xfrm rot="0">
            <a:off x="0" y="1448149"/>
            <a:ext cx="4414100" cy="580390"/>
          </a:xfrm>
          <a:prstGeom prst="rect">
            <a:avLst/>
          </a:prstGeom>
        </p:spPr>
        <p:txBody>
          <a:bodyPr anchor="t" rtlCol="false" tIns="0" lIns="0" bIns="0" rIns="0">
            <a:spAutoFit/>
          </a:bodyPr>
          <a:lstStyle/>
          <a:p>
            <a:pPr algn="ctr">
              <a:lnSpc>
                <a:spcPts val="4759"/>
              </a:lnSpc>
            </a:pPr>
            <a:r>
              <a:rPr lang="en-US" sz="3399">
                <a:solidFill>
                  <a:srgbClr val="233D25"/>
                </a:solidFill>
                <a:latin typeface="Yeseva One"/>
              </a:rPr>
              <a:t>p-value: 0.56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DAGF69RpP0o</dc:identifier>
  <dcterms:modified xsi:type="dcterms:W3CDTF">2011-08-01T06:04:30Z</dcterms:modified>
  <cp:revision>1</cp:revision>
  <dc:title>MicroBiome report</dc:title>
</cp:coreProperties>
</file>